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sldIdLst>
    <p:sldId id="256" r:id="rId2"/>
    <p:sldId id="311" r:id="rId3"/>
    <p:sldId id="257" r:id="rId4"/>
    <p:sldId id="260" r:id="rId5"/>
    <p:sldId id="258" r:id="rId6"/>
    <p:sldId id="297" r:id="rId7"/>
    <p:sldId id="301" r:id="rId8"/>
    <p:sldId id="302" r:id="rId9"/>
    <p:sldId id="261" r:id="rId10"/>
    <p:sldId id="259" r:id="rId11"/>
    <p:sldId id="262" r:id="rId12"/>
    <p:sldId id="263" r:id="rId13"/>
    <p:sldId id="264" r:id="rId14"/>
    <p:sldId id="284" r:id="rId15"/>
    <p:sldId id="306" r:id="rId16"/>
    <p:sldId id="265" r:id="rId17"/>
    <p:sldId id="307" r:id="rId18"/>
    <p:sldId id="266" r:id="rId19"/>
    <p:sldId id="270" r:id="rId20"/>
    <p:sldId id="271" r:id="rId21"/>
    <p:sldId id="269" r:id="rId22"/>
    <p:sldId id="272" r:id="rId23"/>
    <p:sldId id="310" r:id="rId24"/>
    <p:sldId id="282" r:id="rId25"/>
    <p:sldId id="273" r:id="rId26"/>
    <p:sldId id="274" r:id="rId27"/>
    <p:sldId id="275" r:id="rId28"/>
    <p:sldId id="283" r:id="rId29"/>
    <p:sldId id="277" r:id="rId30"/>
    <p:sldId id="276" r:id="rId31"/>
    <p:sldId id="278" r:id="rId32"/>
    <p:sldId id="285" r:id="rId33"/>
    <p:sldId id="286" r:id="rId34"/>
    <p:sldId id="288" r:id="rId35"/>
    <p:sldId id="305" r:id="rId36"/>
    <p:sldId id="287" r:id="rId37"/>
    <p:sldId id="303" r:id="rId38"/>
    <p:sldId id="291" r:id="rId39"/>
    <p:sldId id="280" r:id="rId40"/>
    <p:sldId id="293" r:id="rId41"/>
    <p:sldId id="281" r:id="rId42"/>
    <p:sldId id="290" r:id="rId43"/>
    <p:sldId id="292" r:id="rId44"/>
    <p:sldId id="296" r:id="rId45"/>
    <p:sldId id="294" r:id="rId46"/>
    <p:sldId id="289" r:id="rId47"/>
    <p:sldId id="298" r:id="rId48"/>
    <p:sldId id="309" r:id="rId49"/>
    <p:sldId id="299" r:id="rId5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34F1AF8-4A7F-49CC-9EA3-39D9C46328F8}">
          <p14:sldIdLst>
            <p14:sldId id="256"/>
            <p14:sldId id="311"/>
            <p14:sldId id="257"/>
            <p14:sldId id="260"/>
            <p14:sldId id="258"/>
            <p14:sldId id="297"/>
            <p14:sldId id="301"/>
            <p14:sldId id="302"/>
            <p14:sldId id="261"/>
            <p14:sldId id="259"/>
            <p14:sldId id="262"/>
            <p14:sldId id="263"/>
            <p14:sldId id="264"/>
            <p14:sldId id="284"/>
            <p14:sldId id="306"/>
            <p14:sldId id="265"/>
            <p14:sldId id="307"/>
            <p14:sldId id="266"/>
            <p14:sldId id="270"/>
            <p14:sldId id="271"/>
            <p14:sldId id="269"/>
            <p14:sldId id="272"/>
            <p14:sldId id="310"/>
            <p14:sldId id="282"/>
          </p14:sldIdLst>
        </p14:section>
        <p14:section name="Untitled Section" id="{52F10E92-8D49-4820-A967-C8AD2033AE4A}">
          <p14:sldIdLst>
            <p14:sldId id="273"/>
            <p14:sldId id="274"/>
            <p14:sldId id="275"/>
            <p14:sldId id="283"/>
            <p14:sldId id="277"/>
            <p14:sldId id="276"/>
            <p14:sldId id="278"/>
            <p14:sldId id="285"/>
            <p14:sldId id="286"/>
            <p14:sldId id="288"/>
            <p14:sldId id="305"/>
            <p14:sldId id="287"/>
            <p14:sldId id="303"/>
            <p14:sldId id="291"/>
            <p14:sldId id="280"/>
            <p14:sldId id="293"/>
            <p14:sldId id="281"/>
            <p14:sldId id="290"/>
            <p14:sldId id="292"/>
            <p14:sldId id="296"/>
            <p14:sldId id="294"/>
            <p14:sldId id="289"/>
            <p14:sldId id="298"/>
            <p14:sldId id="309"/>
            <p14:sldId id="29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4EDF-E972-4507-B4C8-97BC2309F9D5}" type="datetimeFigureOut">
              <a:rPr lang="tr-TR" smtClean="0"/>
              <a:t>1.04.2018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C62C5-94F8-4B57-8B1F-9EBA59174541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3324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4EDF-E972-4507-B4C8-97BC2309F9D5}" type="datetimeFigureOut">
              <a:rPr lang="tr-TR" smtClean="0"/>
              <a:t>1.04.2018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C62C5-94F8-4B57-8B1F-9EBA59174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2854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4EDF-E972-4507-B4C8-97BC2309F9D5}" type="datetimeFigureOut">
              <a:rPr lang="tr-TR" smtClean="0"/>
              <a:t>1.04.2018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C62C5-94F8-4B57-8B1F-9EBA59174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1361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4EDF-E972-4507-B4C8-97BC2309F9D5}" type="datetimeFigureOut">
              <a:rPr lang="tr-TR" smtClean="0"/>
              <a:t>1.04.2018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C62C5-94F8-4B57-8B1F-9EBA59174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1253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4EDF-E972-4507-B4C8-97BC2309F9D5}" type="datetimeFigureOut">
              <a:rPr lang="tr-TR" smtClean="0"/>
              <a:t>1.04.2018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C62C5-94F8-4B57-8B1F-9EBA59174541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2398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4EDF-E972-4507-B4C8-97BC2309F9D5}" type="datetimeFigureOut">
              <a:rPr lang="tr-TR" smtClean="0"/>
              <a:t>1.04.2018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C62C5-94F8-4B57-8B1F-9EBA59174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4704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4EDF-E972-4507-B4C8-97BC2309F9D5}" type="datetimeFigureOut">
              <a:rPr lang="tr-TR" smtClean="0"/>
              <a:t>1.04.2018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C62C5-94F8-4B57-8B1F-9EBA59174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2452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4EDF-E972-4507-B4C8-97BC2309F9D5}" type="datetimeFigureOut">
              <a:rPr lang="tr-TR" smtClean="0"/>
              <a:t>1.04.2018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C62C5-94F8-4B57-8B1F-9EBA59174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3012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4EDF-E972-4507-B4C8-97BC2309F9D5}" type="datetimeFigureOut">
              <a:rPr lang="tr-TR" smtClean="0"/>
              <a:t>1.04.2018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C62C5-94F8-4B57-8B1F-9EBA59174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8169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1684EDF-E972-4507-B4C8-97BC2309F9D5}" type="datetimeFigureOut">
              <a:rPr lang="tr-TR" smtClean="0"/>
              <a:t>1.04.2018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DC62C5-94F8-4B57-8B1F-9EBA59174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951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84EDF-E972-4507-B4C8-97BC2309F9D5}" type="datetimeFigureOut">
              <a:rPr lang="tr-TR" smtClean="0"/>
              <a:t>1.04.2018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C62C5-94F8-4B57-8B1F-9EBA5917454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2184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1684EDF-E972-4507-B4C8-97BC2309F9D5}" type="datetimeFigureOut">
              <a:rPr lang="tr-TR" smtClean="0"/>
              <a:t>1.04.2018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DDC62C5-94F8-4B57-8B1F-9EBA59174541}" type="slidenum">
              <a:rPr lang="tr-TR" smtClean="0"/>
              <a:t>‹#›</a:t>
            </a:fld>
            <a:endParaRPr lang="tr-T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742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54955" y="1344706"/>
            <a:ext cx="8825658" cy="3432675"/>
          </a:xfrm>
        </p:spPr>
        <p:txBody>
          <a:bodyPr>
            <a:norm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</a:rPr>
              <a:t>Endometrioma- Semptomatoloji</a:t>
            </a:r>
            <a:br>
              <a:rPr lang="tr-TR" sz="4800" b="1" dirty="0" smtClean="0">
                <a:solidFill>
                  <a:srgbClr val="FF0000"/>
                </a:solidFill>
              </a:rPr>
            </a:br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sz="3200" dirty="0" smtClean="0"/>
              <a:t>Dr Semih </a:t>
            </a:r>
            <a:r>
              <a:rPr lang="tr-TR" sz="3200" dirty="0"/>
              <a:t>Zeki Uludağ</a:t>
            </a:r>
            <a:br>
              <a:rPr lang="tr-TR" sz="3200" dirty="0"/>
            </a:br>
            <a:r>
              <a:rPr lang="tr-TR" sz="3200" dirty="0"/>
              <a:t>Erciyes Üniversitesi Tıp Fakültesi Kadın Hastalıkları ve Doğum AD</a:t>
            </a:r>
            <a:r>
              <a:rPr lang="tr-TR" sz="4000" dirty="0"/>
              <a:t/>
            </a:r>
            <a:br>
              <a:rPr lang="tr-TR" sz="4000" dirty="0"/>
            </a:br>
            <a:endParaRPr lang="tr-TR" sz="40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err="1" smtClean="0"/>
              <a:t>Endometriozis</a:t>
            </a:r>
            <a:r>
              <a:rPr lang="tr-TR" dirty="0" smtClean="0"/>
              <a:t> ve </a:t>
            </a:r>
            <a:r>
              <a:rPr lang="tr-TR" dirty="0" err="1" smtClean="0"/>
              <a:t>Adenomyozis</a:t>
            </a:r>
            <a:r>
              <a:rPr lang="tr-TR" dirty="0" smtClean="0"/>
              <a:t> Derneği </a:t>
            </a:r>
          </a:p>
          <a:p>
            <a:r>
              <a:rPr lang="tr-TR" dirty="0" err="1" smtClean="0"/>
              <a:t>Endoakademi</a:t>
            </a:r>
            <a:r>
              <a:rPr lang="tr-TR" dirty="0" smtClean="0"/>
              <a:t> toplantıları </a:t>
            </a:r>
            <a:r>
              <a:rPr lang="tr-TR" dirty="0" err="1" smtClean="0"/>
              <a:t>vıı</a:t>
            </a:r>
            <a:endParaRPr lang="tr-TR" dirty="0" smtClean="0"/>
          </a:p>
          <a:p>
            <a:r>
              <a:rPr lang="tr-TR" dirty="0" smtClean="0"/>
              <a:t>Kayseri 2018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823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Endometrioma</a:t>
            </a:r>
            <a:r>
              <a:rPr lang="tr-TR" dirty="0" smtClean="0"/>
              <a:t>(OMA)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Gerçek </a:t>
            </a:r>
            <a:r>
              <a:rPr lang="tr-TR" dirty="0" err="1" smtClean="0"/>
              <a:t>prevalans</a:t>
            </a:r>
            <a:r>
              <a:rPr lang="tr-TR" dirty="0" smtClean="0"/>
              <a:t> tam bilinmemekle birlikte</a:t>
            </a:r>
          </a:p>
          <a:p>
            <a:r>
              <a:rPr lang="tr-TR" dirty="0" err="1" smtClean="0"/>
              <a:t>Endometriozisli</a:t>
            </a:r>
            <a:r>
              <a:rPr lang="tr-TR" dirty="0" smtClean="0"/>
              <a:t> olguların %17-44’ünde OMA</a:t>
            </a:r>
          </a:p>
          <a:p>
            <a:r>
              <a:rPr lang="tr-TR" dirty="0" err="1" smtClean="0"/>
              <a:t>Subfertil</a:t>
            </a:r>
            <a:r>
              <a:rPr lang="tr-TR" dirty="0" smtClean="0"/>
              <a:t> grupta %17 OMA</a:t>
            </a:r>
          </a:p>
          <a:p>
            <a:r>
              <a:rPr lang="tr-TR" dirty="0" smtClean="0"/>
              <a:t>İzole </a:t>
            </a:r>
            <a:r>
              <a:rPr lang="tr-TR" dirty="0"/>
              <a:t>OMA </a:t>
            </a:r>
            <a:r>
              <a:rPr lang="tr-TR" dirty="0" smtClean="0"/>
              <a:t>nadirdir, 19/1785 (%1.06)</a:t>
            </a:r>
            <a:endParaRPr lang="tr-TR" sz="1400" dirty="0" smtClean="0"/>
          </a:p>
          <a:p>
            <a:pPr marL="0" indent="0">
              <a:buNone/>
            </a:pPr>
            <a:endParaRPr lang="tr-TR" sz="1400" dirty="0"/>
          </a:p>
          <a:p>
            <a:pPr marL="0" indent="0">
              <a:buNone/>
            </a:pPr>
            <a:r>
              <a:rPr lang="tr-TR" sz="1400" dirty="0" smtClean="0"/>
              <a:t>						</a:t>
            </a:r>
            <a:r>
              <a:rPr lang="tr-TR" sz="1400" dirty="0" err="1" smtClean="0"/>
              <a:t>Riazi</a:t>
            </a:r>
            <a:r>
              <a:rPr lang="tr-TR" sz="1400" dirty="0" smtClean="0"/>
              <a:t> 2015, </a:t>
            </a:r>
            <a:r>
              <a:rPr lang="tr-TR" sz="1400" dirty="0" err="1" smtClean="0"/>
              <a:t>Busacca</a:t>
            </a:r>
            <a:r>
              <a:rPr lang="tr-TR" sz="1400" dirty="0" smtClean="0"/>
              <a:t> 2013, </a:t>
            </a:r>
            <a:r>
              <a:rPr lang="tr-TR" sz="1400" dirty="0" err="1" smtClean="0"/>
              <a:t>Redwine</a:t>
            </a:r>
            <a:r>
              <a:rPr lang="tr-TR" sz="1400" dirty="0" smtClean="0"/>
              <a:t>  1999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300595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OMA- </a:t>
            </a:r>
            <a:r>
              <a:rPr lang="tr-TR" dirty="0" err="1" smtClean="0"/>
              <a:t>Patogenez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1. Over yüzeyindeki yada yapıştığı periton üzerindeki implantların ürettiği menstrual debrisin overde invajinasyon yapması ( Hughedson 1957).Kist cidarının iç duvarını overyan korteks oluşturmakta.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3808" y="2664555"/>
            <a:ext cx="4992307" cy="33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Arrow 4"/>
          <p:cNvSpPr/>
          <p:nvPr/>
        </p:nvSpPr>
        <p:spPr>
          <a:xfrm>
            <a:off x="4430333" y="4338600"/>
            <a:ext cx="978408" cy="12878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Right Arrow 5"/>
          <p:cNvSpPr/>
          <p:nvPr/>
        </p:nvSpPr>
        <p:spPr>
          <a:xfrm>
            <a:off x="4232470" y="4905270"/>
            <a:ext cx="978408" cy="12878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Right Arrow 6"/>
          <p:cNvSpPr/>
          <p:nvPr/>
        </p:nvSpPr>
        <p:spPr>
          <a:xfrm>
            <a:off x="4709181" y="5443470"/>
            <a:ext cx="978408" cy="12878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497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OMA- </a:t>
            </a:r>
            <a:r>
              <a:rPr lang="tr-TR" dirty="0" err="1" smtClean="0"/>
              <a:t>Patogenez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2366682"/>
            <a:ext cx="8825659" cy="3653118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2. </a:t>
            </a:r>
            <a:r>
              <a:rPr lang="tr-TR" dirty="0" err="1" smtClean="0"/>
              <a:t>Kortikal</a:t>
            </a:r>
            <a:r>
              <a:rPr lang="tr-TR" dirty="0" smtClean="0"/>
              <a:t> </a:t>
            </a:r>
            <a:r>
              <a:rPr lang="tr-TR" dirty="0" err="1" smtClean="0"/>
              <a:t>inklüzyon</a:t>
            </a:r>
            <a:r>
              <a:rPr lang="tr-TR" dirty="0" smtClean="0"/>
              <a:t> kistlerinin </a:t>
            </a:r>
            <a:r>
              <a:rPr lang="tr-TR" dirty="0" err="1" smtClean="0"/>
              <a:t>coelemik</a:t>
            </a:r>
            <a:r>
              <a:rPr lang="tr-TR" dirty="0" smtClean="0"/>
              <a:t> </a:t>
            </a:r>
            <a:r>
              <a:rPr lang="tr-TR" dirty="0" err="1" smtClean="0"/>
              <a:t>metaplazisi</a:t>
            </a:r>
            <a:r>
              <a:rPr lang="tr-TR" dirty="0" smtClean="0"/>
              <a:t> (</a:t>
            </a:r>
            <a:r>
              <a:rPr lang="tr-TR" dirty="0" err="1" smtClean="0"/>
              <a:t>Donnez</a:t>
            </a:r>
            <a:r>
              <a:rPr lang="tr-TR" dirty="0" smtClean="0"/>
              <a:t> 1996)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505" y="2737820"/>
            <a:ext cx="7191375" cy="3528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67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OMA- </a:t>
            </a:r>
            <a:r>
              <a:rPr lang="tr-TR" dirty="0" err="1" smtClean="0"/>
              <a:t>Patogenez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2398955"/>
            <a:ext cx="8761413" cy="36208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3. Fonksiyonel overyan kistlerin endometriotik   transformasyonu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OMA’nın  dış </a:t>
            </a:r>
            <a:r>
              <a:rPr lang="tr-TR" i="1" dirty="0" smtClean="0"/>
              <a:t>duvarı fonksiyonel </a:t>
            </a:r>
            <a:r>
              <a:rPr lang="tr-TR" dirty="0" smtClean="0"/>
              <a:t>kist oluşturmakta 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sz="1400" dirty="0" smtClean="0"/>
              <a:t>								</a:t>
            </a:r>
            <a:r>
              <a:rPr lang="tr-TR" sz="1400" dirty="0" err="1" smtClean="0"/>
              <a:t>Nezhat</a:t>
            </a:r>
            <a:r>
              <a:rPr lang="tr-TR" sz="1400" dirty="0" smtClean="0"/>
              <a:t> et al  1992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23474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OMA-USG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tr-TR" sz="2400" dirty="0" smtClean="0"/>
              <a:t>USG;Düşük seviye internal eko(buzlu cam)</a:t>
            </a:r>
          </a:p>
          <a:p>
            <a:pPr marL="457200" lvl="1" indent="0">
              <a:buNone/>
            </a:pPr>
            <a:r>
              <a:rPr lang="tr-TR" sz="2400" dirty="0" smtClean="0"/>
              <a:t>Kalın cidar</a:t>
            </a:r>
          </a:p>
          <a:p>
            <a:pPr lvl="1"/>
            <a:r>
              <a:rPr lang="en-US" sz="2400" dirty="0" err="1" smtClean="0"/>
              <a:t>Sensitivit</a:t>
            </a:r>
            <a:r>
              <a:rPr lang="tr-TR" sz="2400" dirty="0"/>
              <a:t>e:</a:t>
            </a:r>
            <a:r>
              <a:rPr lang="en-US" sz="2400" dirty="0"/>
              <a:t> </a:t>
            </a:r>
            <a:r>
              <a:rPr lang="tr-TR" sz="2400" dirty="0"/>
              <a:t>% </a:t>
            </a:r>
            <a:r>
              <a:rPr lang="en-US" sz="2400" dirty="0"/>
              <a:t>62 </a:t>
            </a:r>
            <a:r>
              <a:rPr lang="tr-TR" sz="2400" dirty="0"/>
              <a:t>-</a:t>
            </a:r>
            <a:r>
              <a:rPr lang="en-US" sz="2400" dirty="0"/>
              <a:t> </a:t>
            </a:r>
            <a:r>
              <a:rPr lang="tr-TR" sz="2400" dirty="0" smtClean="0"/>
              <a:t>90</a:t>
            </a:r>
            <a:endParaRPr lang="tr-TR" sz="2400" dirty="0"/>
          </a:p>
          <a:p>
            <a:pPr lvl="1"/>
            <a:r>
              <a:rPr lang="tr-TR" sz="2400" dirty="0"/>
              <a:t>S</a:t>
            </a:r>
            <a:r>
              <a:rPr lang="en-US" sz="2400" dirty="0" err="1"/>
              <a:t>pe</a:t>
            </a:r>
            <a:r>
              <a:rPr lang="tr-TR" sz="2400" dirty="0" err="1"/>
              <a:t>sifisite</a:t>
            </a:r>
            <a:r>
              <a:rPr lang="tr-TR" sz="2400" dirty="0"/>
              <a:t>: %</a:t>
            </a:r>
            <a:r>
              <a:rPr lang="en-US" sz="2400" dirty="0"/>
              <a:t> 94 </a:t>
            </a:r>
            <a:r>
              <a:rPr lang="tr-TR" sz="2400" dirty="0"/>
              <a:t>-</a:t>
            </a:r>
            <a:r>
              <a:rPr lang="en-US" sz="2400" dirty="0"/>
              <a:t> 98  </a:t>
            </a:r>
            <a:endParaRPr lang="tr-TR" sz="2400" dirty="0"/>
          </a:p>
          <a:p>
            <a:pPr lvl="1"/>
            <a:r>
              <a:rPr lang="en-US" sz="2400" dirty="0"/>
              <a:t> PPV</a:t>
            </a:r>
            <a:r>
              <a:rPr lang="tr-TR" sz="2400" dirty="0"/>
              <a:t>: %</a:t>
            </a:r>
            <a:r>
              <a:rPr lang="en-US" sz="2400" dirty="0"/>
              <a:t> 76 </a:t>
            </a:r>
            <a:r>
              <a:rPr lang="tr-TR" sz="2400" dirty="0" smtClean="0"/>
              <a:t>–</a:t>
            </a:r>
            <a:r>
              <a:rPr lang="en-US" sz="2400" dirty="0" smtClean="0"/>
              <a:t> 89</a:t>
            </a:r>
            <a:endParaRPr lang="tr-TR" sz="2400" dirty="0"/>
          </a:p>
          <a:p>
            <a:pPr marL="0" indent="0">
              <a:buNone/>
            </a:pPr>
            <a:r>
              <a:rPr lang="tr-TR" dirty="0" smtClean="0"/>
              <a:t>       </a:t>
            </a:r>
            <a:r>
              <a:rPr lang="tr-TR" sz="2400" dirty="0" smtClean="0"/>
              <a:t>MRI; Malignite şüphesi?</a:t>
            </a:r>
          </a:p>
          <a:p>
            <a:pPr marL="0" indent="0">
              <a:buNone/>
            </a:pPr>
            <a:r>
              <a:rPr lang="tr-TR" sz="2400" dirty="0"/>
              <a:t> </a:t>
            </a:r>
            <a:r>
              <a:rPr lang="tr-TR" sz="2400" dirty="0" smtClean="0"/>
              <a:t>               Rektovajinal,peritoneal </a:t>
            </a:r>
          </a:p>
          <a:p>
            <a:pPr marL="0" indent="0">
              <a:buNone/>
            </a:pPr>
            <a:r>
              <a:rPr lang="tr-TR" sz="2400" dirty="0"/>
              <a:t>	</a:t>
            </a:r>
            <a:r>
              <a:rPr lang="tr-TR" sz="2400" dirty="0" smtClean="0"/>
              <a:t>   Godolinyum kontrastlı</a:t>
            </a:r>
            <a:endParaRPr lang="tr-TR" sz="2400" dirty="0"/>
          </a:p>
        </p:txBody>
      </p:sp>
      <p:pic>
        <p:nvPicPr>
          <p:cNvPr id="4" name="Image0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71265" y="1845734"/>
            <a:ext cx="5474478" cy="413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15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97280" y="3265"/>
            <a:ext cx="10058400" cy="1450757"/>
          </a:xfrm>
        </p:spPr>
        <p:txBody>
          <a:bodyPr/>
          <a:lstStyle/>
          <a:p>
            <a:r>
              <a:rPr lang="tr-TR" dirty="0" smtClean="0"/>
              <a:t>OMA-USG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4954" y="1627496"/>
            <a:ext cx="3414115" cy="248501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8379" y="1638254"/>
            <a:ext cx="3717801" cy="246350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954" y="4149029"/>
            <a:ext cx="3414115" cy="240791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4138" y="4134029"/>
            <a:ext cx="3717800" cy="2330713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9224874" y="5955261"/>
            <a:ext cx="2563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dirty="0" err="1" smtClean="0"/>
              <a:t>Exacoustos</a:t>
            </a:r>
            <a:r>
              <a:rPr lang="tr-TR" dirty="0" smtClean="0"/>
              <a:t> </a:t>
            </a:r>
            <a:r>
              <a:rPr lang="tr-TR" dirty="0"/>
              <a:t>et al 2017</a:t>
            </a:r>
          </a:p>
        </p:txBody>
      </p:sp>
    </p:spTree>
    <p:extLst>
      <p:ext uri="{BB962C8B-B14F-4D97-AF65-F5344CB8AC3E}">
        <p14:creationId xmlns:p14="http://schemas.microsoft.com/office/powerpoint/2010/main" val="394661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 - </a:t>
            </a:r>
            <a:r>
              <a:rPr lang="tr-TR" dirty="0" err="1" smtClean="0"/>
              <a:t>Pelvik</a:t>
            </a:r>
            <a:r>
              <a:rPr lang="tr-TR" dirty="0" smtClean="0"/>
              <a:t> Ağrı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Endometrioma-ağrı ilişkisi var, multivaryant analiz yapılmamış, ağrıya etkili olabilecek diğer </a:t>
            </a:r>
          </a:p>
          <a:p>
            <a:r>
              <a:rPr lang="tr-TR" dirty="0" smtClean="0"/>
              <a:t>lezyonların etkisi belli değil.</a:t>
            </a:r>
          </a:p>
          <a:p>
            <a:pPr marL="0" indent="0">
              <a:buNone/>
            </a:pPr>
            <a:r>
              <a:rPr lang="tr-TR" dirty="0" smtClean="0"/>
              <a:t>											 								</a:t>
            </a:r>
            <a:r>
              <a:rPr lang="tr-TR" sz="1400" dirty="0" smtClean="0"/>
              <a:t>Fedele et al 1995 ;Muzii et al 1997</a:t>
            </a:r>
          </a:p>
          <a:p>
            <a:r>
              <a:rPr lang="tr-TR" dirty="0" smtClean="0"/>
              <a:t>Kontrol grubu olmayan çalışmalarda; OMA+adhezyonların cerrahi tedavisi semptomları rahatlatıyor.</a:t>
            </a:r>
          </a:p>
          <a:p>
            <a:pPr marL="0" indent="0">
              <a:buNone/>
            </a:pPr>
            <a:r>
              <a:rPr lang="tr-TR" sz="1400" dirty="0" smtClean="0"/>
              <a:t>																		Sotton et al 1997; Jones and Sutton 2003</a:t>
            </a:r>
          </a:p>
          <a:p>
            <a:r>
              <a:rPr lang="tr-TR" dirty="0" smtClean="0"/>
              <a:t>OMA varlığı yada OMA özelliklerinin  bağımsız olarak ağrı şiddetini ve tipini etkilediği</a:t>
            </a:r>
          </a:p>
          <a:p>
            <a:r>
              <a:rPr lang="tr-TR" dirty="0" smtClean="0"/>
              <a:t> korelasyon ve  multivaryant yapılan  çalışmalarda gösterilememiş.</a:t>
            </a:r>
          </a:p>
          <a:p>
            <a:pPr marL="0" indent="0">
              <a:buNone/>
            </a:pPr>
            <a:endParaRPr lang="tr-TR" sz="1400" dirty="0" smtClean="0"/>
          </a:p>
          <a:p>
            <a:pPr marL="0" indent="0">
              <a:buNone/>
            </a:pPr>
            <a:r>
              <a:rPr lang="tr-TR" sz="1400" dirty="0"/>
              <a:t>	</a:t>
            </a:r>
            <a:r>
              <a:rPr lang="tr-TR" sz="1400" dirty="0" smtClean="0"/>
              <a:t>				                                   Koninck 1997;Fauconnier et al 2002; Chapron et al 2003a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37483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OMA - </a:t>
            </a:r>
            <a:r>
              <a:rPr lang="tr-TR" dirty="0" err="1"/>
              <a:t>Pelvik</a:t>
            </a:r>
            <a:r>
              <a:rPr lang="tr-TR" dirty="0"/>
              <a:t> Ağrı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OMA olgularında  GIS, </a:t>
            </a:r>
            <a:r>
              <a:rPr lang="tr-TR" dirty="0" err="1" smtClean="0"/>
              <a:t>üreteral</a:t>
            </a:r>
            <a:r>
              <a:rPr lang="tr-TR" dirty="0" smtClean="0"/>
              <a:t> </a:t>
            </a:r>
            <a:r>
              <a:rPr lang="tr-TR" dirty="0" err="1" smtClean="0"/>
              <a:t>endometriozis</a:t>
            </a:r>
            <a:r>
              <a:rPr lang="tr-TR" dirty="0" smtClean="0"/>
              <a:t> gibi şiddetli DİE formları görülmekte</a:t>
            </a:r>
          </a:p>
          <a:p>
            <a:r>
              <a:rPr lang="tr-TR" dirty="0" smtClean="0"/>
              <a:t>OMA olgularının %90 çevre dokulara </a:t>
            </a:r>
            <a:r>
              <a:rPr lang="tr-TR" dirty="0" err="1" smtClean="0"/>
              <a:t>adhezyone</a:t>
            </a:r>
            <a:endParaRPr lang="tr-TR" dirty="0" smtClean="0"/>
          </a:p>
          <a:p>
            <a:r>
              <a:rPr lang="tr-TR" dirty="0" smtClean="0"/>
              <a:t>Para </a:t>
            </a:r>
            <a:r>
              <a:rPr lang="tr-TR" dirty="0" err="1" smtClean="0"/>
              <a:t>overyan</a:t>
            </a:r>
            <a:r>
              <a:rPr lang="tr-TR" dirty="0" smtClean="0"/>
              <a:t> adezyonlar </a:t>
            </a:r>
            <a:r>
              <a:rPr lang="tr-TR" dirty="0" err="1" smtClean="0"/>
              <a:t>endometrial</a:t>
            </a:r>
            <a:r>
              <a:rPr lang="tr-TR" dirty="0" smtClean="0"/>
              <a:t> ve </a:t>
            </a:r>
            <a:r>
              <a:rPr lang="tr-TR" dirty="0" err="1" smtClean="0"/>
              <a:t>inflamatuar</a:t>
            </a:r>
            <a:r>
              <a:rPr lang="tr-TR" dirty="0" smtClean="0"/>
              <a:t> hücreler içermekte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 smtClean="0"/>
              <a:t> </a:t>
            </a:r>
            <a:r>
              <a:rPr lang="tr-TR" dirty="0" smtClean="0">
                <a:solidFill>
                  <a:srgbClr val="C00000"/>
                </a:solidFill>
              </a:rPr>
              <a:t>OMA olguları kronik pelvik ağrıya katkıda bulunmamakta, beraberinde bulunan  DİE lezyonları </a:t>
            </a:r>
          </a:p>
          <a:p>
            <a:pPr marL="0" indent="0">
              <a:buNone/>
            </a:pP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tr-TR" dirty="0" smtClean="0">
                <a:solidFill>
                  <a:srgbClr val="C00000"/>
                </a:solidFill>
              </a:rPr>
              <a:t>    ve adhezyonlar ağrıya sebep olmaktadır</a:t>
            </a:r>
            <a:r>
              <a:rPr lang="tr-TR" dirty="0" smtClean="0"/>
              <a:t>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sz="1400" dirty="0" smtClean="0"/>
              <a:t>								Fauconner and Chapron 2007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292858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OMA- </a:t>
            </a:r>
            <a:r>
              <a:rPr lang="tr-TR" dirty="0" err="1" smtClean="0"/>
              <a:t>Pelvik</a:t>
            </a:r>
            <a:r>
              <a:rPr lang="tr-TR" dirty="0" smtClean="0"/>
              <a:t> Ağrı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1054 </a:t>
            </a:r>
            <a:r>
              <a:rPr lang="tr-TR" dirty="0" err="1" smtClean="0"/>
              <a:t>endometriozis</a:t>
            </a:r>
            <a:r>
              <a:rPr lang="tr-TR" dirty="0" smtClean="0"/>
              <a:t> </a:t>
            </a:r>
            <a:r>
              <a:rPr lang="tr-TR" dirty="0" err="1" smtClean="0"/>
              <a:t>olgusu,multivaryant</a:t>
            </a:r>
            <a:r>
              <a:rPr lang="tr-TR" dirty="0" smtClean="0"/>
              <a:t> analiz yapılmış</a:t>
            </a:r>
          </a:p>
          <a:p>
            <a:r>
              <a:rPr lang="tr-TR" dirty="0" err="1" smtClean="0"/>
              <a:t>Dismenore</a:t>
            </a:r>
            <a:r>
              <a:rPr lang="tr-TR" dirty="0" smtClean="0"/>
              <a:t> ile  </a:t>
            </a:r>
            <a:r>
              <a:rPr lang="tr-TR" dirty="0" err="1" smtClean="0"/>
              <a:t>overyan</a:t>
            </a:r>
            <a:r>
              <a:rPr lang="tr-TR" dirty="0" smtClean="0"/>
              <a:t> </a:t>
            </a:r>
            <a:r>
              <a:rPr lang="tr-TR" dirty="0" err="1" smtClean="0"/>
              <a:t>endometrioma</a:t>
            </a:r>
            <a:r>
              <a:rPr lang="tr-TR" dirty="0" smtClean="0"/>
              <a:t> arasında ters orantılı  bir ilişki bildirilmiş (OR=0.87 P=0.03) </a:t>
            </a:r>
          </a:p>
          <a:p>
            <a:r>
              <a:rPr lang="tr-TR" dirty="0" smtClean="0"/>
              <a:t>Non-menstrual ağrı ile  endometrioma arasında ters orantılı  bir ilişki varken posterior coul de  </a:t>
            </a:r>
          </a:p>
          <a:p>
            <a:r>
              <a:rPr lang="tr-TR" dirty="0" smtClean="0"/>
              <a:t>sac lazyonları-ağrı  arasında doğru bir ilişki bulunmuş.</a:t>
            </a:r>
          </a:p>
          <a:p>
            <a:r>
              <a:rPr lang="tr-TR" dirty="0" err="1" smtClean="0"/>
              <a:t>Endometrioma</a:t>
            </a:r>
            <a:r>
              <a:rPr lang="tr-TR" dirty="0" smtClean="0"/>
              <a:t>-AFS evresini artıyor</a:t>
            </a:r>
          </a:p>
          <a:p>
            <a:r>
              <a:rPr lang="tr-TR" dirty="0" smtClean="0"/>
              <a:t>AFS-ağrı ilişkisi arasındaki uyumsuzluk, OMA – ağrı ilişkisizliği ile  açıklanabilir.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																				</a:t>
            </a:r>
            <a:r>
              <a:rPr lang="tr-TR" sz="1400" dirty="0" smtClean="0"/>
              <a:t>Vercellini 2007</a:t>
            </a:r>
          </a:p>
        </p:txBody>
      </p:sp>
    </p:spTree>
    <p:extLst>
      <p:ext uri="{BB962C8B-B14F-4D97-AF65-F5344CB8AC3E}">
        <p14:creationId xmlns:p14="http://schemas.microsoft.com/office/powerpoint/2010/main" val="63832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909" y="-76947"/>
            <a:ext cx="9307001" cy="220160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97280" y="494430"/>
            <a:ext cx="10058400" cy="1450757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63294" y="2193716"/>
            <a:ext cx="9225001" cy="340992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7853080" y="5666704"/>
            <a:ext cx="2388199" cy="4834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400" dirty="0" err="1" smtClean="0"/>
              <a:t>Chapron</a:t>
            </a:r>
            <a:r>
              <a:rPr lang="tr-TR" sz="1400" dirty="0" smtClean="0"/>
              <a:t> C 2012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275018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Konuşma Planı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3"/>
            <a:ext cx="10058400" cy="4245973"/>
          </a:xfrm>
        </p:spPr>
        <p:txBody>
          <a:bodyPr>
            <a:normAutofit/>
          </a:bodyPr>
          <a:lstStyle/>
          <a:p>
            <a:r>
              <a:rPr lang="tr-TR" dirty="0" smtClean="0"/>
              <a:t>Prevelans</a:t>
            </a:r>
          </a:p>
          <a:p>
            <a:r>
              <a:rPr lang="tr-TR" dirty="0" smtClean="0"/>
              <a:t>Patogenez</a:t>
            </a:r>
          </a:p>
          <a:p>
            <a:r>
              <a:rPr lang="tr-TR" dirty="0" smtClean="0"/>
              <a:t>Tanı-USG</a:t>
            </a:r>
          </a:p>
          <a:p>
            <a:r>
              <a:rPr lang="tr-TR" dirty="0" smtClean="0"/>
              <a:t>Endometrioma-Ağrı</a:t>
            </a:r>
          </a:p>
          <a:p>
            <a:r>
              <a:rPr lang="tr-TR" dirty="0" smtClean="0"/>
              <a:t>Endometrioma-Over rezervi-infertilite</a:t>
            </a:r>
          </a:p>
          <a:p>
            <a:r>
              <a:rPr lang="tr-TR" dirty="0" smtClean="0"/>
              <a:t>Rüptür, torsiyon,SHİP </a:t>
            </a:r>
          </a:p>
          <a:p>
            <a:r>
              <a:rPr lang="tr-TR" dirty="0" smtClean="0"/>
              <a:t>Gebelik-Endometrioma</a:t>
            </a:r>
          </a:p>
          <a:p>
            <a:r>
              <a:rPr lang="tr-TR" dirty="0" smtClean="0"/>
              <a:t>Sonuçlar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788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 - DİE - Ağrı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İmmünohistokimyasal sonuçlarda ( NGF +,PGP9.5 +) OMA ağrılı bir lezyon</a:t>
            </a:r>
          </a:p>
          <a:p>
            <a:r>
              <a:rPr lang="tr-TR" sz="1500" dirty="0" smtClean="0"/>
              <a:t>                                                                                                                                           Tokushige </a:t>
            </a:r>
            <a:r>
              <a:rPr lang="tr-TR" sz="1500" dirty="0"/>
              <a:t>et al., 2006</a:t>
            </a:r>
            <a:endParaRPr lang="tr-TR" sz="1500" dirty="0" smtClean="0"/>
          </a:p>
          <a:p>
            <a:r>
              <a:rPr lang="tr-TR" dirty="0" smtClean="0"/>
              <a:t>OMA olgularında PGP9.5 nöron dansitesi ile ağrı arasında pozitif bir korelasyon var</a:t>
            </a:r>
            <a:endParaRPr lang="tr-TR" sz="1600" dirty="0" smtClean="0"/>
          </a:p>
          <a:p>
            <a:r>
              <a:rPr lang="tr-TR" sz="1600" dirty="0" smtClean="0"/>
              <a:t>                                                                                                                                        Zhank X et al ,2010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sz="2400" dirty="0" smtClean="0">
                <a:solidFill>
                  <a:srgbClr val="FF0000"/>
                </a:solidFill>
              </a:rPr>
              <a:t>OMA+Şiddetli ağrı varsa DIE </a:t>
            </a:r>
            <a:r>
              <a:rPr lang="tr-TR" sz="2400" dirty="0">
                <a:solidFill>
                  <a:srgbClr val="FF0000"/>
                </a:solidFill>
              </a:rPr>
              <a:t>akla getirmeli 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dirty="0">
                <a:solidFill>
                  <a:srgbClr val="FF0000"/>
                </a:solidFill>
              </a:rPr>
              <a:t>Derin lezyonların varlığı detaylı bir şekilde araştırılmalıdır</a:t>
            </a:r>
            <a:r>
              <a:rPr lang="en-US" sz="2400" dirty="0">
                <a:solidFill>
                  <a:srgbClr val="FF0000"/>
                </a:solidFill>
              </a:rPr>
              <a:t>. </a:t>
            </a:r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dirty="0">
                <a:solidFill>
                  <a:srgbClr val="FF0000"/>
                </a:solidFill>
              </a:rPr>
              <a:t>İkinci cerrahilerin en önemli nedeni </a:t>
            </a:r>
            <a:r>
              <a:rPr lang="tr-TR" sz="2400" dirty="0" smtClean="0">
                <a:solidFill>
                  <a:srgbClr val="FF0000"/>
                </a:solidFill>
              </a:rPr>
              <a:t>var olan </a:t>
            </a:r>
            <a:r>
              <a:rPr lang="tr-TR" sz="2400" dirty="0">
                <a:solidFill>
                  <a:srgbClr val="FF0000"/>
                </a:solidFill>
              </a:rPr>
              <a:t>derin lezyonların varlığının atlanması ve bu sebeple eksik cerrahilerin yapılmasıdır</a:t>
            </a:r>
            <a:r>
              <a:rPr lang="en-US" sz="2400" dirty="0">
                <a:solidFill>
                  <a:srgbClr val="FF0000"/>
                </a:solidFill>
              </a:rPr>
              <a:t>. </a:t>
            </a:r>
            <a:endParaRPr lang="tr-TR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1400" dirty="0"/>
              <a:t> </a:t>
            </a:r>
            <a:r>
              <a:rPr lang="tr-TR" sz="1400" dirty="0" smtClean="0"/>
              <a:t>                                                                                                                                                                        </a:t>
            </a:r>
            <a:r>
              <a:rPr lang="tr-TR" sz="1600" dirty="0" smtClean="0"/>
              <a:t>Chapron  C 2012</a:t>
            </a:r>
            <a:endParaRPr lang="tr-TR" sz="1600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727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OMA- </a:t>
            </a:r>
            <a:r>
              <a:rPr lang="tr-TR" dirty="0" smtClean="0"/>
              <a:t>olgularında DIE sıklığı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 Perello </a:t>
            </a:r>
            <a:r>
              <a:rPr lang="tr-TR" dirty="0"/>
              <a:t>ve ark. 2017 İspanya; 178 ardışık OMA cerrahisi</a:t>
            </a:r>
          </a:p>
          <a:p>
            <a:pPr marL="457200" lvl="1" indent="0">
              <a:buNone/>
            </a:pPr>
            <a:r>
              <a:rPr lang="tr-TR" dirty="0"/>
              <a:t>%55 olguda </a:t>
            </a:r>
            <a:r>
              <a:rPr lang="tr-TR" dirty="0" smtClean="0"/>
              <a:t>DİE </a:t>
            </a:r>
            <a:r>
              <a:rPr lang="tr-TR" dirty="0"/>
              <a:t>mevcut, %45 sadece OMA</a:t>
            </a:r>
          </a:p>
          <a:p>
            <a:r>
              <a:rPr lang="tr-TR" dirty="0" smtClean="0"/>
              <a:t>  </a:t>
            </a:r>
            <a:r>
              <a:rPr lang="tr-TR" dirty="0" err="1" smtClean="0"/>
              <a:t>Pillet</a:t>
            </a:r>
            <a:r>
              <a:rPr lang="tr-TR" dirty="0" smtClean="0"/>
              <a:t> </a:t>
            </a:r>
            <a:r>
              <a:rPr lang="tr-TR" dirty="0"/>
              <a:t>ve ark. 2014 Fransa; 326 ardışık OMA cerrahisi</a:t>
            </a:r>
          </a:p>
          <a:p>
            <a:pPr marL="457200" lvl="1" indent="0">
              <a:buNone/>
            </a:pPr>
            <a:r>
              <a:rPr lang="tr-TR" dirty="0"/>
              <a:t>%50 olguda </a:t>
            </a:r>
            <a:r>
              <a:rPr lang="tr-TR" dirty="0" smtClean="0"/>
              <a:t>DİE </a:t>
            </a:r>
            <a:r>
              <a:rPr lang="tr-TR" dirty="0"/>
              <a:t>mevcut, %50 sadece </a:t>
            </a:r>
            <a:r>
              <a:rPr lang="tr-TR" dirty="0" smtClean="0"/>
              <a:t>OMA</a:t>
            </a:r>
          </a:p>
          <a:p>
            <a:pPr marL="201168" lvl="1" indent="0">
              <a:buNone/>
            </a:pPr>
            <a:r>
              <a:rPr lang="tr-TR" dirty="0" err="1" smtClean="0"/>
              <a:t>Chapron</a:t>
            </a:r>
            <a:r>
              <a:rPr lang="tr-TR" dirty="0" smtClean="0"/>
              <a:t> C ve ark 300 OMA  Cerrahisi  %40 DIE (+)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7296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305804"/>
            <a:ext cx="8569001" cy="201728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97280" y="1967654"/>
            <a:ext cx="10058400" cy="4023360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r>
              <a:rPr lang="tr-TR" dirty="0" smtClean="0"/>
              <a:t>VAS skor </a:t>
            </a:r>
            <a:r>
              <a:rPr lang="tr-TR" dirty="0" err="1" smtClean="0"/>
              <a:t>intestinal</a:t>
            </a:r>
            <a:r>
              <a:rPr lang="tr-TR" dirty="0" smtClean="0"/>
              <a:t> </a:t>
            </a:r>
            <a:r>
              <a:rPr lang="tr-TR" dirty="0"/>
              <a:t>semptom </a:t>
            </a:r>
            <a:r>
              <a:rPr lang="tr-TR" dirty="0" smtClean="0"/>
              <a:t> ≥5</a:t>
            </a:r>
            <a:endParaRPr lang="tr-TR" dirty="0"/>
          </a:p>
          <a:p>
            <a:r>
              <a:rPr lang="tr-TR" dirty="0" smtClean="0"/>
              <a:t>VAS skor </a:t>
            </a:r>
            <a:r>
              <a:rPr lang="tr-TR" dirty="0" err="1" smtClean="0"/>
              <a:t>Deep</a:t>
            </a:r>
            <a:r>
              <a:rPr lang="tr-TR" dirty="0" smtClean="0"/>
              <a:t> </a:t>
            </a:r>
            <a:r>
              <a:rPr lang="tr-TR" dirty="0" err="1" smtClean="0"/>
              <a:t>disparuni</a:t>
            </a:r>
            <a:r>
              <a:rPr lang="tr-TR" dirty="0" smtClean="0"/>
              <a:t> ≥5</a:t>
            </a:r>
          </a:p>
          <a:p>
            <a:r>
              <a:rPr lang="tr-TR" dirty="0" smtClean="0"/>
              <a:t>Ciddi </a:t>
            </a:r>
            <a:r>
              <a:rPr lang="tr-TR" dirty="0" err="1" smtClean="0"/>
              <a:t>dismenore</a:t>
            </a:r>
            <a:r>
              <a:rPr lang="tr-TR" dirty="0" smtClean="0"/>
              <a:t>( OCP/</a:t>
            </a:r>
            <a:r>
              <a:rPr lang="tr-TR" dirty="0" err="1" smtClean="0"/>
              <a:t>sekonder</a:t>
            </a:r>
            <a:r>
              <a:rPr lang="tr-TR" dirty="0" smtClean="0"/>
              <a:t> </a:t>
            </a:r>
            <a:r>
              <a:rPr lang="tr-TR" dirty="0" err="1" smtClean="0"/>
              <a:t>dismonere</a:t>
            </a:r>
            <a:r>
              <a:rPr lang="tr-TR" dirty="0" smtClean="0"/>
              <a:t>)</a:t>
            </a:r>
          </a:p>
          <a:p>
            <a:r>
              <a:rPr lang="tr-TR" dirty="0" err="1" smtClean="0"/>
              <a:t>Primer</a:t>
            </a:r>
            <a:r>
              <a:rPr lang="tr-TR" dirty="0" smtClean="0"/>
              <a:t>/</a:t>
            </a:r>
            <a:r>
              <a:rPr lang="tr-TR" dirty="0" err="1" smtClean="0"/>
              <a:t>sekonder</a:t>
            </a:r>
            <a:r>
              <a:rPr lang="tr-TR" dirty="0" smtClean="0"/>
              <a:t> </a:t>
            </a:r>
            <a:r>
              <a:rPr lang="tr-TR" dirty="0" err="1" smtClean="0"/>
              <a:t>infertilite</a:t>
            </a:r>
            <a:endParaRPr lang="tr-T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tr-TR" dirty="0" smtClean="0"/>
              <a:t>Total skor &lt;13 düşük riskli DIE :%10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 smtClean="0"/>
              <a:t>Total skor &gt;36 yüksek risk DIE %88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0681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967" y="568039"/>
            <a:ext cx="8395851" cy="8917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dirty="0" smtClean="0"/>
          </a:p>
          <a:p>
            <a:r>
              <a:rPr lang="tr-TR" dirty="0" smtClean="0"/>
              <a:t>Pelvik ağrı/infertilite nedeniyle 500 DİE olgusu (LS/LT)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/>
              <a:t>117 OMA- DİE    %</a:t>
            </a:r>
            <a:r>
              <a:rPr lang="tr-TR" dirty="0" smtClean="0"/>
              <a:t>23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/>
              <a:t>% 36 </a:t>
            </a:r>
            <a:r>
              <a:rPr lang="tr-TR" dirty="0" smtClean="0"/>
              <a:t>sağ, </a:t>
            </a:r>
            <a:r>
              <a:rPr lang="tr-TR" dirty="0"/>
              <a:t>%</a:t>
            </a:r>
            <a:r>
              <a:rPr lang="tr-TR" dirty="0" smtClean="0"/>
              <a:t>44.4 </a:t>
            </a:r>
            <a:r>
              <a:rPr lang="tr-TR" dirty="0"/>
              <a:t>sol, %24.9 bilateral </a:t>
            </a:r>
            <a:r>
              <a:rPr lang="tr-TR" dirty="0" smtClean="0"/>
              <a:t>OMA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 smtClean="0"/>
              <a:t>925 histopatolojik DİE lezyonu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 smtClean="0"/>
              <a:t>OMA olan olgularda DİE lezyonları multifokal ve daha ciddi lezyonlar(vajinal,intestinal,üreteral tip DİE)</a:t>
            </a:r>
          </a:p>
          <a:p>
            <a:pPr marL="0" indent="0">
              <a:buNone/>
            </a:pPr>
            <a:r>
              <a:rPr lang="tr-TR" sz="2400" dirty="0" smtClean="0">
                <a:solidFill>
                  <a:srgbClr val="FF0000"/>
                </a:solidFill>
              </a:rPr>
              <a:t>SONUÇ: DİE düşündürecek pelvik ağrısı olan olgularda beraberinde </a:t>
            </a:r>
            <a:r>
              <a:rPr lang="tr-TR" sz="2400" dirty="0">
                <a:solidFill>
                  <a:srgbClr val="FF0000"/>
                </a:solidFill>
              </a:rPr>
              <a:t>OMA varlığı </a:t>
            </a:r>
            <a:r>
              <a:rPr lang="tr-TR" sz="2400" dirty="0" smtClean="0">
                <a:solidFill>
                  <a:srgbClr val="FF0000"/>
                </a:solidFill>
              </a:rPr>
              <a:t>hastalığın şiddetini gösteren bir belirteçtir</a:t>
            </a:r>
            <a:endParaRPr lang="tr-TR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235262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OMA- Pelvik Ağrı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1906" y="2550017"/>
            <a:ext cx="8569001" cy="298531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01554" y="6181858"/>
            <a:ext cx="3412901" cy="283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400" dirty="0" smtClean="0"/>
              <a:t>Aliani F et al 2018</a:t>
            </a:r>
            <a:endParaRPr lang="tr-TR" sz="1400" dirty="0"/>
          </a:p>
        </p:txBody>
      </p:sp>
      <p:sp>
        <p:nvSpPr>
          <p:cNvPr id="6" name="Rectangle 5"/>
          <p:cNvSpPr/>
          <p:nvPr/>
        </p:nvSpPr>
        <p:spPr>
          <a:xfrm>
            <a:off x="1416675" y="5473935"/>
            <a:ext cx="4314423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Dismenore ve non-siklik pelvik ağrı OMA+Peritoneal grupta en fazla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106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OMA- </a:t>
            </a:r>
            <a:r>
              <a:rPr lang="tr-TR" dirty="0" err="1" smtClean="0"/>
              <a:t>İnfertilite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Endometriozis;</a:t>
            </a:r>
          </a:p>
          <a:p>
            <a:r>
              <a:rPr lang="tr-TR" dirty="0" err="1" smtClean="0"/>
              <a:t>İnflamasyon</a:t>
            </a:r>
            <a:endParaRPr lang="tr-TR" dirty="0" smtClean="0"/>
          </a:p>
          <a:p>
            <a:r>
              <a:rPr lang="tr-TR" dirty="0" smtClean="0"/>
              <a:t>Bozulmuş </a:t>
            </a:r>
            <a:r>
              <a:rPr lang="tr-TR" dirty="0" err="1" smtClean="0"/>
              <a:t>pelvik</a:t>
            </a:r>
            <a:r>
              <a:rPr lang="tr-TR" dirty="0" smtClean="0"/>
              <a:t> anatomi</a:t>
            </a:r>
          </a:p>
          <a:p>
            <a:r>
              <a:rPr lang="tr-TR" dirty="0" smtClean="0"/>
              <a:t>Endokrin ve </a:t>
            </a:r>
            <a:r>
              <a:rPr lang="tr-TR" dirty="0" err="1" smtClean="0"/>
              <a:t>ovulatuar</a:t>
            </a:r>
            <a:r>
              <a:rPr lang="tr-TR" dirty="0" smtClean="0"/>
              <a:t> anormallikler</a:t>
            </a:r>
          </a:p>
          <a:p>
            <a:r>
              <a:rPr lang="tr-TR" dirty="0" err="1" smtClean="0"/>
              <a:t>Endometrial</a:t>
            </a:r>
            <a:r>
              <a:rPr lang="tr-TR" dirty="0" smtClean="0"/>
              <a:t> fonksiyonel bozukluk</a:t>
            </a:r>
          </a:p>
          <a:p>
            <a:r>
              <a:rPr lang="tr-TR" dirty="0" smtClean="0"/>
              <a:t>Azalmış </a:t>
            </a:r>
            <a:r>
              <a:rPr lang="tr-TR" dirty="0" err="1" smtClean="0"/>
              <a:t>over</a:t>
            </a:r>
            <a:r>
              <a:rPr lang="tr-TR" dirty="0" smtClean="0"/>
              <a:t> rezervi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</a:t>
            </a:r>
          </a:p>
          <a:p>
            <a:pPr marL="0" indent="0">
              <a:buNone/>
            </a:pPr>
            <a:r>
              <a:rPr lang="tr-TR" sz="1400" dirty="0" smtClean="0"/>
              <a:t>																		Zeigler et al 2010 ; Vercellini et al 2014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214654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099" y="309104"/>
            <a:ext cx="8662388" cy="1839558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380865" y="655474"/>
            <a:ext cx="8761413" cy="706964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97280" y="2412667"/>
            <a:ext cx="10058400" cy="4023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    </a:t>
            </a:r>
            <a:r>
              <a:rPr lang="tr-TR" dirty="0"/>
              <a:t>18-42 </a:t>
            </a:r>
            <a:r>
              <a:rPr lang="tr-TR" dirty="0" smtClean="0"/>
              <a:t>yaş, 2066 </a:t>
            </a:r>
            <a:r>
              <a:rPr lang="tr-TR" dirty="0" err="1" smtClean="0"/>
              <a:t>endometriozisli</a:t>
            </a:r>
            <a:r>
              <a:rPr lang="tr-TR" dirty="0" smtClean="0"/>
              <a:t> hasta, SUP%16; OMA %26, DIE;% 56.8</a:t>
            </a:r>
          </a:p>
          <a:p>
            <a:pPr marL="0" indent="0">
              <a:buNone/>
            </a:pPr>
            <a:r>
              <a:rPr lang="tr-TR" dirty="0" smtClean="0"/>
              <a:t>Risk Analizi</a:t>
            </a:r>
          </a:p>
          <a:p>
            <a:r>
              <a:rPr lang="tr-TR" dirty="0" smtClean="0"/>
              <a:t>Kadın yaşı  32 ≥  OR=1,9; %95 CI:1,4-2,4</a:t>
            </a:r>
          </a:p>
          <a:p>
            <a:r>
              <a:rPr lang="tr-TR" dirty="0" smtClean="0"/>
              <a:t>Önceki </a:t>
            </a:r>
            <a:r>
              <a:rPr lang="tr-TR" dirty="0" err="1" smtClean="0"/>
              <a:t>endometriozis</a:t>
            </a:r>
            <a:r>
              <a:rPr lang="tr-TR" dirty="0" smtClean="0"/>
              <a:t> cerrahisi OR=1,9;</a:t>
            </a:r>
            <a:r>
              <a:rPr lang="tr-TR" dirty="0"/>
              <a:t> %95</a:t>
            </a:r>
            <a:r>
              <a:rPr lang="tr-TR" dirty="0" smtClean="0"/>
              <a:t> CI:1,3-22</a:t>
            </a:r>
          </a:p>
          <a:p>
            <a:r>
              <a:rPr lang="tr-TR" dirty="0" smtClean="0"/>
              <a:t>Perinoteal süperfisial endometriozis OR=3,1 </a:t>
            </a:r>
            <a:r>
              <a:rPr lang="tr-TR" dirty="0"/>
              <a:t>%95 </a:t>
            </a:r>
            <a:r>
              <a:rPr lang="tr-TR" dirty="0" smtClean="0"/>
              <a:t>CI:1,9-4,9</a:t>
            </a:r>
          </a:p>
          <a:p>
            <a:r>
              <a:rPr lang="tr-TR" dirty="0" smtClean="0"/>
              <a:t>Önceki </a:t>
            </a:r>
            <a:r>
              <a:rPr lang="tr-TR" dirty="0"/>
              <a:t>gebelik hikayesi  OR=0.7; %95 CI:0.6-0.9</a:t>
            </a: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0558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OMA-İnfertilite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tr-TR" dirty="0" err="1" smtClean="0"/>
              <a:t>İnfertilite</a:t>
            </a:r>
            <a:r>
              <a:rPr lang="tr-TR" dirty="0" smtClean="0"/>
              <a:t> oranı </a:t>
            </a:r>
            <a:r>
              <a:rPr lang="tr-TR" dirty="0" err="1" smtClean="0"/>
              <a:t>endometriozise</a:t>
            </a:r>
            <a:r>
              <a:rPr lang="tr-TR" dirty="0" smtClean="0"/>
              <a:t> benzer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</a:t>
            </a:r>
            <a:r>
              <a:rPr lang="tr-TR" dirty="0"/>
              <a:t> </a:t>
            </a:r>
            <a:r>
              <a:rPr lang="tr-TR" dirty="0" smtClean="0"/>
              <a:t>   307/870(%35.3)  vs 150/412(%36.4)</a:t>
            </a:r>
          </a:p>
          <a:p>
            <a:pPr marL="0" indent="0">
              <a:buNone/>
            </a:pPr>
            <a:endParaRPr lang="tr-TR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tr-TR" dirty="0"/>
              <a:t>İnfertilite ile başvuran OMA grubunda DIE (özellikle intestinal tip) daha </a:t>
            </a:r>
            <a:r>
              <a:rPr lang="tr-TR" dirty="0" smtClean="0"/>
              <a:t>yaygın</a:t>
            </a:r>
          </a:p>
          <a:p>
            <a:pPr>
              <a:buFont typeface="Wingdings" panose="05000000000000000000" pitchFamily="2" charset="2"/>
              <a:buChar char="v"/>
            </a:pP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Multivaryant analiz sonucu: Endometriozis olgularında OMA infertilite için risk faktörü değil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1400" dirty="0" smtClean="0"/>
          </a:p>
          <a:p>
            <a:pPr marL="0" indent="0">
              <a:buNone/>
            </a:pPr>
            <a:endParaRPr lang="tr-TR" sz="1400" dirty="0"/>
          </a:p>
          <a:p>
            <a:pPr marL="0" indent="0">
              <a:buNone/>
            </a:pPr>
            <a:r>
              <a:rPr lang="tr-TR" sz="1400" dirty="0"/>
              <a:t>	</a:t>
            </a:r>
            <a:r>
              <a:rPr lang="tr-TR" sz="1400" dirty="0" smtClean="0"/>
              <a:t>											</a:t>
            </a:r>
          </a:p>
          <a:p>
            <a:pPr marL="0" indent="0">
              <a:buNone/>
            </a:pPr>
            <a:endParaRPr lang="tr-TR" sz="1400" dirty="0"/>
          </a:p>
          <a:p>
            <a:pPr marL="0" indent="0">
              <a:buNone/>
            </a:pPr>
            <a:r>
              <a:rPr lang="tr-TR" sz="1400" dirty="0" smtClean="0"/>
              <a:t>									Sentulli P et al,2016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6379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1162" y="2205081"/>
            <a:ext cx="8610001" cy="325632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112" y="555500"/>
            <a:ext cx="8368497" cy="177890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03325" y="5581115"/>
            <a:ext cx="5009882" cy="714251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Peritoneal grupta infertilite en yüksek </a:t>
            </a:r>
            <a:endParaRPr lang="tr-TR" dirty="0"/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1865390" y="4502434"/>
            <a:ext cx="1856039" cy="889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070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OMA- </a:t>
            </a:r>
            <a:r>
              <a:rPr lang="tr-TR" dirty="0" err="1" smtClean="0"/>
              <a:t>Ovulasyon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Yaş </a:t>
            </a:r>
            <a:r>
              <a:rPr lang="en-US" dirty="0" smtClean="0"/>
              <a:t>34.3+4.9</a:t>
            </a:r>
            <a:r>
              <a:rPr lang="tr-TR" dirty="0" smtClean="0"/>
              <a:t>,</a:t>
            </a:r>
            <a:r>
              <a:rPr lang="en-US" dirty="0" smtClean="0"/>
              <a:t> </a:t>
            </a:r>
            <a:r>
              <a:rPr lang="tr-TR" dirty="0" smtClean="0"/>
              <a:t> 244 unilateral OMA, 6 siklus takip </a:t>
            </a:r>
            <a:r>
              <a:rPr lang="tr-TR" dirty="0"/>
              <a:t>edildi.</a:t>
            </a:r>
            <a:r>
              <a:rPr lang="en-US" dirty="0"/>
              <a:t> </a:t>
            </a:r>
            <a:r>
              <a:rPr lang="tr-TR" dirty="0"/>
              <a:t>Düzenli adet gören, </a:t>
            </a:r>
            <a:r>
              <a:rPr lang="tr-TR" dirty="0" smtClean="0"/>
              <a:t>İnfertilite hikayesi olmayan.</a:t>
            </a:r>
            <a:endParaRPr lang="tr-TR" dirty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tr-TR" dirty="0"/>
          </a:p>
          <a:p>
            <a:r>
              <a:rPr lang="tr-TR" dirty="0"/>
              <a:t>Sağlıklı </a:t>
            </a:r>
            <a:r>
              <a:rPr lang="tr-TR" dirty="0" err="1"/>
              <a:t>overden</a:t>
            </a:r>
            <a:r>
              <a:rPr lang="tr-TR" dirty="0"/>
              <a:t> </a:t>
            </a:r>
            <a:r>
              <a:rPr lang="tr-TR" dirty="0" err="1"/>
              <a:t>ovulasyon</a:t>
            </a:r>
            <a:r>
              <a:rPr lang="en-US" dirty="0"/>
              <a:t> 596 </a:t>
            </a:r>
            <a:r>
              <a:rPr lang="tr-TR" dirty="0" err="1"/>
              <a:t>siklus</a:t>
            </a:r>
            <a:r>
              <a:rPr lang="en-US" dirty="0"/>
              <a:t> (49.7%)</a:t>
            </a:r>
            <a:r>
              <a:rPr lang="tr-TR" dirty="0"/>
              <a:t>, </a:t>
            </a:r>
            <a:r>
              <a:rPr lang="tr-TR" dirty="0" err="1" smtClean="0"/>
              <a:t>OMA’lı</a:t>
            </a:r>
            <a:r>
              <a:rPr lang="tr-TR" dirty="0" smtClean="0"/>
              <a:t> </a:t>
            </a:r>
            <a:r>
              <a:rPr lang="tr-TR" dirty="0" err="1"/>
              <a:t>overden</a:t>
            </a:r>
            <a:r>
              <a:rPr lang="tr-TR" dirty="0"/>
              <a:t> </a:t>
            </a:r>
            <a:r>
              <a:rPr lang="en-US" dirty="0"/>
              <a:t>603 </a:t>
            </a:r>
            <a:r>
              <a:rPr lang="tr-TR" dirty="0" err="1"/>
              <a:t>siklus</a:t>
            </a:r>
            <a:r>
              <a:rPr lang="en-US" dirty="0"/>
              <a:t> (50.3%). </a:t>
            </a:r>
            <a:endParaRPr lang="tr-TR" dirty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tr-TR" dirty="0"/>
          </a:p>
          <a:p>
            <a:r>
              <a:rPr lang="tr-TR" dirty="0"/>
              <a:t>105</a:t>
            </a:r>
            <a:r>
              <a:rPr lang="en-US" dirty="0"/>
              <a:t> </a:t>
            </a:r>
            <a:r>
              <a:rPr lang="tr-TR" dirty="0"/>
              <a:t>kadın </a:t>
            </a:r>
            <a:r>
              <a:rPr lang="tr-TR" dirty="0" err="1"/>
              <a:t>spontan</a:t>
            </a:r>
            <a:r>
              <a:rPr lang="tr-TR" dirty="0"/>
              <a:t> gebe kaldı (105/1199; %8.7</a:t>
            </a:r>
            <a:r>
              <a:rPr lang="tr-TR" dirty="0" smtClean="0"/>
              <a:t>)</a:t>
            </a:r>
          </a:p>
          <a:p>
            <a:pPr marL="0" indent="0">
              <a:buNone/>
            </a:pPr>
            <a:endParaRPr lang="tr-TR" sz="1400" dirty="0" smtClean="0"/>
          </a:p>
          <a:p>
            <a:pPr marL="0" indent="0">
              <a:buNone/>
            </a:pPr>
            <a:r>
              <a:rPr lang="tr-TR" sz="1400" dirty="0"/>
              <a:t>	</a:t>
            </a:r>
            <a:r>
              <a:rPr lang="tr-TR" sz="1400" dirty="0" smtClean="0"/>
              <a:t>														</a:t>
            </a:r>
          </a:p>
          <a:p>
            <a:pPr marL="0" indent="0">
              <a:buNone/>
            </a:pPr>
            <a:r>
              <a:rPr lang="tr-TR" sz="1400" dirty="0"/>
              <a:t>	</a:t>
            </a:r>
            <a:r>
              <a:rPr lang="tr-TR" sz="1400" dirty="0" smtClean="0"/>
              <a:t>								Maggiore  et al2015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3878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Endometriozis-Prevelans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Reprodüktif</a:t>
            </a:r>
            <a:r>
              <a:rPr lang="tr-TR" dirty="0" smtClean="0"/>
              <a:t> dönemdeki kadınların %6-10; </a:t>
            </a:r>
          </a:p>
          <a:p>
            <a:r>
              <a:rPr lang="tr-TR" dirty="0" err="1" smtClean="0"/>
              <a:t>Subfertil</a:t>
            </a:r>
            <a:r>
              <a:rPr lang="tr-TR" dirty="0" smtClean="0"/>
              <a:t> grupta %50</a:t>
            </a:r>
          </a:p>
          <a:p>
            <a:r>
              <a:rPr lang="tr-TR" dirty="0" smtClean="0"/>
              <a:t>Pelvik </a:t>
            </a:r>
            <a:r>
              <a:rPr lang="tr-TR" dirty="0"/>
              <a:t>a</a:t>
            </a:r>
            <a:r>
              <a:rPr lang="tr-TR" dirty="0" smtClean="0"/>
              <a:t>ğrısı olanlarda %70</a:t>
            </a:r>
          </a:p>
          <a:p>
            <a:pPr marL="0" indent="0">
              <a:buNone/>
            </a:pPr>
            <a:r>
              <a:rPr lang="tr-TR" dirty="0" smtClean="0"/>
              <a:t>                                         </a:t>
            </a:r>
            <a:r>
              <a:rPr lang="tr-TR" sz="1400" dirty="0" err="1" smtClean="0"/>
              <a:t>Eskenazi</a:t>
            </a:r>
            <a:r>
              <a:rPr lang="tr-TR" sz="1400" dirty="0" smtClean="0"/>
              <a:t> </a:t>
            </a:r>
            <a:r>
              <a:rPr lang="tr-TR" sz="1400" dirty="0" err="1" smtClean="0"/>
              <a:t>and</a:t>
            </a:r>
            <a:r>
              <a:rPr lang="tr-TR" sz="1400" dirty="0" smtClean="0"/>
              <a:t> Warmer,1997;Meuleman et al 2009;</a:t>
            </a:r>
            <a:r>
              <a:rPr lang="tr-TR" sz="1400" dirty="0"/>
              <a:t>  </a:t>
            </a:r>
            <a:r>
              <a:rPr lang="tr-TR" sz="1400" dirty="0" err="1" smtClean="0"/>
              <a:t>Spaczynski</a:t>
            </a:r>
            <a:r>
              <a:rPr lang="tr-TR" sz="1400" dirty="0" smtClean="0"/>
              <a:t>  2003</a:t>
            </a:r>
          </a:p>
          <a:p>
            <a:pPr marL="0" indent="0">
              <a:buNone/>
            </a:pPr>
            <a:endParaRPr lang="tr-TR" dirty="0" smtClean="0"/>
          </a:p>
          <a:p>
            <a:r>
              <a:rPr lang="tr-TR" dirty="0" smtClean="0"/>
              <a:t>ART </a:t>
            </a:r>
            <a:r>
              <a:rPr lang="tr-TR" dirty="0" err="1" smtClean="0"/>
              <a:t>sikluslarının</a:t>
            </a:r>
            <a:r>
              <a:rPr lang="tr-TR" dirty="0" smtClean="0"/>
              <a:t> %20 </a:t>
            </a:r>
            <a:r>
              <a:rPr lang="tr-TR" dirty="0" err="1" smtClean="0"/>
              <a:t>endometriozis</a:t>
            </a:r>
            <a:endParaRPr lang="tr-TR" dirty="0" smtClean="0"/>
          </a:p>
          <a:p>
            <a:pPr marL="0" indent="0">
              <a:buNone/>
            </a:pPr>
            <a:r>
              <a:rPr lang="tr-TR" sz="1400" dirty="0" smtClean="0"/>
              <a:t> </a:t>
            </a:r>
          </a:p>
          <a:p>
            <a:pPr marL="0" indent="0">
              <a:buNone/>
            </a:pPr>
            <a:r>
              <a:rPr lang="tr-TR" sz="1400" dirty="0"/>
              <a:t> </a:t>
            </a:r>
            <a:r>
              <a:rPr lang="tr-TR" sz="1400" dirty="0" smtClean="0"/>
              <a:t>                                                                                          </a:t>
            </a:r>
            <a:r>
              <a:rPr lang="tr-TR" sz="1400" dirty="0" err="1" smtClean="0"/>
              <a:t>Barnhard</a:t>
            </a:r>
            <a:r>
              <a:rPr lang="tr-TR" sz="1400" dirty="0" smtClean="0"/>
              <a:t> et al  2002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4048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 – </a:t>
            </a:r>
            <a:r>
              <a:rPr lang="tr-TR" dirty="0" err="1" smtClean="0"/>
              <a:t>Over</a:t>
            </a:r>
            <a:r>
              <a:rPr lang="tr-TR" dirty="0" smtClean="0"/>
              <a:t> rezerv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OMA (</a:t>
            </a:r>
            <a:r>
              <a:rPr lang="tr-TR" i="1" dirty="0" err="1" smtClean="0"/>
              <a:t>per</a:t>
            </a:r>
            <a:r>
              <a:rPr lang="tr-TR" i="1" dirty="0" smtClean="0"/>
              <a:t> se) azalmış </a:t>
            </a:r>
            <a:r>
              <a:rPr lang="tr-TR" i="1" dirty="0" err="1" smtClean="0"/>
              <a:t>over</a:t>
            </a:r>
            <a:r>
              <a:rPr lang="tr-TR" i="1" dirty="0" smtClean="0"/>
              <a:t> rezervine  </a:t>
            </a:r>
            <a:r>
              <a:rPr lang="tr-TR" i="1" dirty="0" err="1" smtClean="0"/>
              <a:t>sebeb</a:t>
            </a:r>
            <a:r>
              <a:rPr lang="tr-TR" i="1" dirty="0" smtClean="0"/>
              <a:t> olur </a:t>
            </a:r>
            <a:r>
              <a:rPr lang="tr-TR" sz="1400" i="1" dirty="0" smtClean="0"/>
              <a:t>(Serbest </a:t>
            </a:r>
            <a:r>
              <a:rPr lang="tr-TR" sz="1400" i="1" dirty="0" err="1" smtClean="0"/>
              <a:t>demir,ROS,Protolitik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enzimler,İnf</a:t>
            </a:r>
            <a:r>
              <a:rPr lang="tr-TR" sz="1400" i="1" dirty="0" smtClean="0"/>
              <a:t>. Moleküller, </a:t>
            </a:r>
            <a:r>
              <a:rPr lang="tr-TR" sz="1400" i="1" dirty="0" err="1" smtClean="0"/>
              <a:t>overin</a:t>
            </a:r>
            <a:r>
              <a:rPr lang="tr-TR" sz="1400" i="1" dirty="0" smtClean="0"/>
              <a:t> gerilmesi</a:t>
            </a:r>
            <a:r>
              <a:rPr lang="tr-TR" i="1" dirty="0" smtClean="0"/>
              <a:t>)</a:t>
            </a:r>
          </a:p>
          <a:p>
            <a:endParaRPr lang="tr-TR" i="1" dirty="0" smtClean="0"/>
          </a:p>
          <a:p>
            <a:pPr marL="0" indent="0">
              <a:buNone/>
            </a:pPr>
            <a:r>
              <a:rPr lang="tr-TR" sz="1400" i="1" dirty="0" smtClean="0"/>
              <a:t>						Manesci </a:t>
            </a:r>
            <a:r>
              <a:rPr lang="tr-TR" sz="1400" i="1" dirty="0"/>
              <a:t>et al,1993;Uncu et al  2013; Sanchez et al </a:t>
            </a:r>
            <a:r>
              <a:rPr lang="tr-TR" sz="1400" i="1" dirty="0" smtClean="0"/>
              <a:t>2014</a:t>
            </a:r>
          </a:p>
          <a:p>
            <a:pPr marL="0" indent="0">
              <a:buNone/>
            </a:pPr>
            <a:endParaRPr lang="tr-TR" sz="1400" i="1" dirty="0"/>
          </a:p>
          <a:p>
            <a:pPr marL="0" indent="0">
              <a:buNone/>
            </a:pPr>
            <a:endParaRPr lang="tr-TR" sz="1400" i="1" dirty="0" smtClean="0"/>
          </a:p>
          <a:p>
            <a:r>
              <a:rPr lang="tr-TR" i="1" dirty="0"/>
              <a:t>OMA </a:t>
            </a:r>
            <a:r>
              <a:rPr lang="tr-TR" i="1" dirty="0" err="1"/>
              <a:t>eksizyonu</a:t>
            </a:r>
            <a:r>
              <a:rPr lang="tr-TR" i="1" dirty="0"/>
              <a:t> </a:t>
            </a:r>
            <a:r>
              <a:rPr lang="tr-TR" i="1" dirty="0" err="1"/>
              <a:t>overyan</a:t>
            </a:r>
            <a:r>
              <a:rPr lang="tr-TR" i="1" dirty="0"/>
              <a:t> rezerve zarar </a:t>
            </a:r>
            <a:r>
              <a:rPr lang="tr-TR" dirty="0" smtClean="0"/>
              <a:t>verir(</a:t>
            </a:r>
            <a:r>
              <a:rPr lang="tr-TR" sz="1400" dirty="0" err="1" smtClean="0"/>
              <a:t>Folikül</a:t>
            </a:r>
            <a:r>
              <a:rPr lang="tr-TR" sz="1400" i="1" dirty="0" smtClean="0"/>
              <a:t> </a:t>
            </a:r>
            <a:r>
              <a:rPr lang="tr-TR" sz="1400" i="1" dirty="0" err="1" smtClean="0"/>
              <a:t>kaybı,termal</a:t>
            </a:r>
            <a:r>
              <a:rPr lang="tr-TR" sz="1400" i="1" dirty="0" smtClean="0"/>
              <a:t> hasar</a:t>
            </a:r>
            <a:r>
              <a:rPr lang="tr-TR" i="1" dirty="0" smtClean="0"/>
              <a:t> )</a:t>
            </a:r>
            <a:endParaRPr lang="tr-TR" i="1" dirty="0"/>
          </a:p>
          <a:p>
            <a:pPr marL="0" indent="0">
              <a:buNone/>
            </a:pPr>
            <a:r>
              <a:rPr lang="tr-TR" sz="1400" i="1" dirty="0" smtClean="0"/>
              <a:t>						</a:t>
            </a:r>
          </a:p>
          <a:p>
            <a:pPr marL="0" indent="0">
              <a:buNone/>
            </a:pPr>
            <a:r>
              <a:rPr lang="tr-TR" sz="1400" i="1" dirty="0" smtClean="0"/>
              <a:t>								</a:t>
            </a:r>
            <a:r>
              <a:rPr lang="tr-TR" sz="1400" i="1" dirty="0" err="1" smtClean="0"/>
              <a:t>Beneglia</a:t>
            </a:r>
            <a:r>
              <a:rPr lang="tr-TR" sz="1400" i="1" dirty="0" smtClean="0"/>
              <a:t> 2010; </a:t>
            </a:r>
            <a:r>
              <a:rPr lang="tr-TR" sz="1400" i="1" dirty="0" err="1" smtClean="0"/>
              <a:t>Somogliana</a:t>
            </a:r>
            <a:r>
              <a:rPr lang="tr-TR" sz="1400" i="1" dirty="0" smtClean="0"/>
              <a:t> 2012</a:t>
            </a:r>
          </a:p>
          <a:p>
            <a:pPr marL="0" indent="0">
              <a:buNone/>
            </a:pPr>
            <a:r>
              <a:rPr lang="tr-TR" sz="2000" i="1" dirty="0" smtClean="0"/>
              <a:t> </a:t>
            </a:r>
          </a:p>
          <a:p>
            <a:pPr marL="0" indent="0">
              <a:buNone/>
            </a:pPr>
            <a:endParaRPr lang="tr-TR" sz="1400" i="1" dirty="0"/>
          </a:p>
        </p:txBody>
      </p:sp>
    </p:spTree>
    <p:extLst>
      <p:ext uri="{BB962C8B-B14F-4D97-AF65-F5344CB8AC3E}">
        <p14:creationId xmlns:p14="http://schemas.microsoft.com/office/powerpoint/2010/main" val="813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OMA-IVF 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15484" y="825645"/>
            <a:ext cx="7339001" cy="189440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849855" y="2868068"/>
            <a:ext cx="9904630" cy="35972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Total oosit, MII Oosit, total embriyo sayısı OMA grubunda daha az.</a:t>
            </a:r>
          </a:p>
          <a:p>
            <a:pPr algn="ctr"/>
            <a:r>
              <a:rPr lang="tr-TR" dirty="0" err="1" smtClean="0"/>
              <a:t>Gonadotropin</a:t>
            </a:r>
            <a:r>
              <a:rPr lang="tr-TR" dirty="0" smtClean="0"/>
              <a:t> </a:t>
            </a:r>
            <a:r>
              <a:rPr lang="tr-TR" dirty="0" err="1" smtClean="0"/>
              <a:t>dozu,iyi</a:t>
            </a:r>
            <a:r>
              <a:rPr lang="tr-TR" dirty="0" smtClean="0"/>
              <a:t> kalite embriyo sayısı, </a:t>
            </a:r>
            <a:r>
              <a:rPr lang="tr-TR" dirty="0" err="1" smtClean="0"/>
              <a:t>implantasyon</a:t>
            </a:r>
            <a:r>
              <a:rPr lang="tr-TR" dirty="0" smtClean="0"/>
              <a:t>-klinik gebelik ve canlı doğum oranları benzer</a:t>
            </a:r>
          </a:p>
          <a:p>
            <a:pPr algn="ctr"/>
            <a:r>
              <a:rPr lang="tr-TR" dirty="0" smtClean="0"/>
              <a:t>OMA tarafı  ve karşı normal </a:t>
            </a:r>
            <a:r>
              <a:rPr lang="tr-TR" dirty="0" err="1" smtClean="0"/>
              <a:t>overden</a:t>
            </a:r>
            <a:r>
              <a:rPr lang="tr-TR" dirty="0" smtClean="0"/>
              <a:t> elde edilen MII oosit, Total embriyo sayısı benzer.</a:t>
            </a:r>
          </a:p>
          <a:p>
            <a:pPr algn="ctr"/>
            <a:r>
              <a:rPr lang="tr-TR" dirty="0" err="1" smtClean="0"/>
              <a:t>OMA’dan</a:t>
            </a:r>
            <a:r>
              <a:rPr lang="tr-TR" dirty="0" smtClean="0"/>
              <a:t> ziyade </a:t>
            </a:r>
            <a:r>
              <a:rPr lang="tr-TR" dirty="0" err="1" smtClean="0"/>
              <a:t>endometriozisin</a:t>
            </a:r>
            <a:r>
              <a:rPr lang="tr-TR" dirty="0" smtClean="0"/>
              <a:t> </a:t>
            </a:r>
            <a:r>
              <a:rPr lang="tr-TR" dirty="0" err="1" smtClean="0"/>
              <a:t>over</a:t>
            </a:r>
            <a:r>
              <a:rPr lang="tr-TR" dirty="0" smtClean="0"/>
              <a:t> rezervi üzerine etkisi olabilir.</a:t>
            </a:r>
          </a:p>
          <a:p>
            <a:pPr algn="ctr"/>
            <a:endParaRPr lang="tr-TR" dirty="0" smtClean="0"/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1487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OMA-</a:t>
            </a:r>
            <a:r>
              <a:rPr lang="tr-TR" dirty="0" err="1" smtClean="0"/>
              <a:t>Rüptür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tr-TR" sz="1400" dirty="0" smtClean="0"/>
              <a:t>					</a:t>
            </a:r>
            <a:r>
              <a:rPr lang="tr-TR" dirty="0" smtClean="0"/>
              <a:t>	</a:t>
            </a:r>
          </a:p>
          <a:p>
            <a:r>
              <a:rPr lang="tr-TR" sz="7200" dirty="0" smtClean="0"/>
              <a:t>Vaka sunumları mevcut</a:t>
            </a:r>
          </a:p>
          <a:p>
            <a:r>
              <a:rPr lang="tr-TR" sz="7200" dirty="0" smtClean="0"/>
              <a:t>Akut karın bulguları(+)  Cerrahi müdahale (LS veya LT)</a:t>
            </a:r>
          </a:p>
          <a:p>
            <a:r>
              <a:rPr lang="tr-TR" sz="7200" dirty="0" smtClean="0"/>
              <a:t>CA-125 ce CA 19-9 aşırı yüksek</a:t>
            </a:r>
          </a:p>
          <a:p>
            <a:r>
              <a:rPr lang="tr-TR" sz="7200" dirty="0" smtClean="0"/>
              <a:t>Gebelik rüptür için bir risk faktörü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sz="7200" dirty="0" err="1" smtClean="0"/>
              <a:t>Desidualizasyon</a:t>
            </a:r>
            <a:r>
              <a:rPr lang="tr-TR" sz="7200" dirty="0" smtClean="0"/>
              <a:t>,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sz="7200" dirty="0" err="1"/>
              <a:t>F</a:t>
            </a:r>
            <a:r>
              <a:rPr lang="tr-TR" sz="7200" dirty="0" err="1" smtClean="0"/>
              <a:t>rajilite</a:t>
            </a:r>
            <a:r>
              <a:rPr lang="tr-TR" sz="7200" dirty="0" smtClean="0"/>
              <a:t> artışı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sz="7200" dirty="0" smtClean="0"/>
              <a:t> </a:t>
            </a:r>
            <a:r>
              <a:rPr lang="tr-TR" sz="7200" dirty="0" err="1" smtClean="0"/>
              <a:t>Uterus</a:t>
            </a:r>
            <a:r>
              <a:rPr lang="tr-TR" sz="7200" dirty="0" smtClean="0"/>
              <a:t> basısı</a:t>
            </a:r>
            <a:endParaRPr lang="tr-TR" sz="7200" dirty="0"/>
          </a:p>
          <a:p>
            <a:pPr marL="0" indent="0">
              <a:buNone/>
            </a:pPr>
            <a:endParaRPr lang="tr-TR" sz="1400" dirty="0" smtClean="0"/>
          </a:p>
          <a:p>
            <a:pPr marL="0" indent="0">
              <a:buNone/>
            </a:pPr>
            <a:endParaRPr lang="tr-TR" sz="1400" dirty="0"/>
          </a:p>
          <a:p>
            <a:pPr marL="0" indent="0">
              <a:buNone/>
            </a:pPr>
            <a:r>
              <a:rPr lang="tr-TR" sz="1400" dirty="0" smtClean="0"/>
              <a:t>							</a:t>
            </a:r>
            <a:r>
              <a:rPr lang="tr-TR" sz="4800" dirty="0" smtClean="0"/>
              <a:t>Johansson </a:t>
            </a:r>
            <a:r>
              <a:rPr lang="tr-TR" sz="4800" dirty="0"/>
              <a:t>1998, Kurata H </a:t>
            </a:r>
            <a:r>
              <a:rPr lang="tr-TR" sz="4800" dirty="0" smtClean="0"/>
              <a:t>2002, </a:t>
            </a:r>
            <a:r>
              <a:rPr lang="tr-TR" sz="4800" dirty="0"/>
              <a:t>Göçmen </a:t>
            </a:r>
            <a:r>
              <a:rPr lang="tr-TR" sz="4800" dirty="0" smtClean="0"/>
              <a:t>A </a:t>
            </a:r>
            <a:r>
              <a:rPr lang="tr-TR" sz="4800" dirty="0"/>
              <a:t>2003</a:t>
            </a:r>
            <a:endParaRPr lang="tr-TR" sz="4800" u="sng" dirty="0"/>
          </a:p>
          <a:p>
            <a:pPr marL="0" indent="0">
              <a:buNone/>
            </a:pPr>
            <a:endParaRPr lang="tr-TR" sz="1400" u="sng" dirty="0" smtClean="0"/>
          </a:p>
          <a:p>
            <a:pPr marL="0" indent="0">
              <a:buNone/>
            </a:pPr>
            <a:r>
              <a:rPr lang="tr-TR" sz="1400" dirty="0"/>
              <a:t>	</a:t>
            </a:r>
            <a:r>
              <a:rPr lang="tr-TR" sz="1400" dirty="0" smtClean="0"/>
              <a:t>		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136071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856" y="828340"/>
            <a:ext cx="6847001" cy="114031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54954" y="720763"/>
            <a:ext cx="8761413" cy="95987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33856" y="2016422"/>
            <a:ext cx="10058400" cy="4023360"/>
          </a:xfrm>
        </p:spPr>
        <p:txBody>
          <a:bodyPr>
            <a:normAutofit/>
          </a:bodyPr>
          <a:lstStyle/>
          <a:p>
            <a:r>
              <a:rPr lang="tr-TR" dirty="0" smtClean="0"/>
              <a:t>1998-2006 arası 11 gebe olmayan OMA </a:t>
            </a:r>
            <a:r>
              <a:rPr lang="tr-TR" dirty="0" err="1" smtClean="0"/>
              <a:t>rüptürü</a:t>
            </a:r>
            <a:endParaRPr lang="tr-TR" dirty="0" smtClean="0"/>
          </a:p>
          <a:p>
            <a:r>
              <a:rPr lang="tr-TR" dirty="0" smtClean="0"/>
              <a:t>4’ünde önceden geçirilmiş </a:t>
            </a:r>
            <a:r>
              <a:rPr lang="tr-TR" dirty="0"/>
              <a:t>OMA </a:t>
            </a:r>
            <a:r>
              <a:rPr lang="tr-TR" dirty="0" smtClean="0"/>
              <a:t>cerrahisi var</a:t>
            </a:r>
          </a:p>
          <a:p>
            <a:r>
              <a:rPr lang="tr-TR" dirty="0" smtClean="0"/>
              <a:t>Vakaların hepsi </a:t>
            </a:r>
            <a:r>
              <a:rPr lang="tr-TR" dirty="0" err="1" smtClean="0"/>
              <a:t>siklusun</a:t>
            </a:r>
            <a:r>
              <a:rPr lang="tr-TR" dirty="0" smtClean="0"/>
              <a:t> 10-20 .günleri arasında </a:t>
            </a:r>
            <a:r>
              <a:rPr lang="tr-TR" dirty="0" err="1" smtClean="0"/>
              <a:t>rüptüre</a:t>
            </a:r>
            <a:r>
              <a:rPr lang="tr-TR" dirty="0" smtClean="0"/>
              <a:t> olmuş </a:t>
            </a:r>
          </a:p>
          <a:p>
            <a:r>
              <a:rPr lang="tr-TR" dirty="0" smtClean="0"/>
              <a:t>Ani karın ağrısı, bulantı, kusma ve diare</a:t>
            </a:r>
          </a:p>
          <a:p>
            <a:r>
              <a:rPr lang="tr-TR" dirty="0" smtClean="0"/>
              <a:t>8 hasta 24 saat içinde,3 hasta 48 </a:t>
            </a:r>
            <a:r>
              <a:rPr lang="tr-TR" dirty="0"/>
              <a:t>saat sonra </a:t>
            </a:r>
            <a:r>
              <a:rPr lang="tr-TR" dirty="0" smtClean="0"/>
              <a:t>opere( 6 LS,5 LT)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i="1" dirty="0" smtClean="0"/>
              <a:t>Nüks </a:t>
            </a:r>
            <a:r>
              <a:rPr lang="tr-TR" dirty="0"/>
              <a:t>OMA </a:t>
            </a:r>
            <a:r>
              <a:rPr lang="tr-TR" i="1" dirty="0" smtClean="0"/>
              <a:t>, Adhezyon+</a:t>
            </a:r>
            <a:r>
              <a:rPr lang="tr-TR" dirty="0"/>
              <a:t> OMA</a:t>
            </a:r>
            <a:r>
              <a:rPr lang="tr-TR" i="1" dirty="0" smtClean="0"/>
              <a:t> rüptür riskini artırıyor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i="1" dirty="0" smtClean="0"/>
              <a:t>Önceden OMA hikayesi olanlarda akut karın bulguları varsa OMA rüptürü akla gelmeli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9719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OMA-</a:t>
            </a:r>
            <a:r>
              <a:rPr lang="tr-TR" dirty="0" err="1" smtClean="0"/>
              <a:t>Desidualizasyon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Nadirdir, Gebelikteki </a:t>
            </a:r>
            <a:r>
              <a:rPr lang="tr-TR" dirty="0" err="1" smtClean="0"/>
              <a:t>OMA’ların</a:t>
            </a:r>
            <a:r>
              <a:rPr lang="tr-TR" dirty="0" smtClean="0"/>
              <a:t> %2-12 sinde bildirilmiş</a:t>
            </a:r>
          </a:p>
          <a:p>
            <a:r>
              <a:rPr lang="tr-TR" dirty="0" smtClean="0"/>
              <a:t> Hiperekojenik papiller yapılar, vaskularizasyon artışı OVER TM ile karışır.</a:t>
            </a:r>
          </a:p>
          <a:p>
            <a:r>
              <a:rPr lang="tr-TR" dirty="0" err="1" smtClean="0"/>
              <a:t>MRI’da</a:t>
            </a:r>
            <a:r>
              <a:rPr lang="tr-TR" dirty="0" smtClean="0"/>
              <a:t> bu </a:t>
            </a:r>
            <a:r>
              <a:rPr lang="tr-TR" dirty="0" err="1" smtClean="0"/>
              <a:t>papiller</a:t>
            </a:r>
            <a:r>
              <a:rPr lang="tr-TR" dirty="0" smtClean="0"/>
              <a:t> yapılar desidualize endometriyum ile benzer sinyal verir.</a:t>
            </a:r>
          </a:p>
          <a:p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endParaRPr lang="tr-TR" sz="1400" dirty="0" smtClean="0"/>
          </a:p>
          <a:p>
            <a:pPr marL="0" indent="0">
              <a:buNone/>
            </a:pPr>
            <a:r>
              <a:rPr lang="tr-TR" sz="1400" dirty="0"/>
              <a:t>	</a:t>
            </a:r>
            <a:r>
              <a:rPr lang="tr-TR" sz="1400" dirty="0" smtClean="0"/>
              <a:t>																		Baillux M  2015 ;Telischnak NA 2008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154639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Gebelik ve </a:t>
            </a:r>
            <a:r>
              <a:rPr lang="tr-TR" dirty="0" err="1"/>
              <a:t>desidualize</a:t>
            </a:r>
            <a:r>
              <a:rPr lang="tr-TR" dirty="0"/>
              <a:t> OMA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47529" y="1556792"/>
            <a:ext cx="8785178" cy="1512168"/>
          </a:xfrm>
        </p:spPr>
        <p:txBody>
          <a:bodyPr/>
          <a:lstStyle/>
          <a:p>
            <a:pPr marL="0" indent="0">
              <a:buNone/>
            </a:pPr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684" y="2285272"/>
            <a:ext cx="4864349" cy="3287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866" y="2285272"/>
            <a:ext cx="4191000" cy="33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154954" y="5682952"/>
            <a:ext cx="676934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err="1"/>
              <a:t>USG’de</a:t>
            </a:r>
            <a:r>
              <a:rPr lang="tr-TR" dirty="0"/>
              <a:t> </a:t>
            </a:r>
            <a:r>
              <a:rPr lang="tr-TR" dirty="0" err="1"/>
              <a:t>desidualize</a:t>
            </a:r>
            <a:r>
              <a:rPr lang="tr-TR" dirty="0"/>
              <a:t> </a:t>
            </a:r>
            <a:r>
              <a:rPr lang="tr-TR" dirty="0" smtClean="0"/>
              <a:t>OMA(sağ); </a:t>
            </a:r>
            <a:r>
              <a:rPr lang="tr-TR" dirty="0"/>
              <a:t>kompleks </a:t>
            </a:r>
            <a:r>
              <a:rPr lang="tr-TR" dirty="0" err="1"/>
              <a:t>kistik</a:t>
            </a:r>
            <a:r>
              <a:rPr lang="tr-TR" dirty="0"/>
              <a:t> bir yapı, </a:t>
            </a:r>
            <a:r>
              <a:rPr lang="tr-TR" dirty="0" err="1"/>
              <a:t>lokule</a:t>
            </a:r>
            <a:r>
              <a:rPr lang="tr-TR" dirty="0"/>
              <a:t>, damarsal yapılar içeren </a:t>
            </a:r>
            <a:r>
              <a:rPr lang="tr-TR" dirty="0" err="1"/>
              <a:t>papiller</a:t>
            </a:r>
            <a:r>
              <a:rPr lang="tr-TR" dirty="0"/>
              <a:t> projeksiyonlar</a:t>
            </a:r>
            <a:endParaRPr lang="en-US" dirty="0"/>
          </a:p>
          <a:p>
            <a:r>
              <a:rPr lang="tr-TR" dirty="0"/>
              <a:t>Bu özellikleriyle </a:t>
            </a:r>
            <a:r>
              <a:rPr lang="tr-TR" dirty="0" err="1"/>
              <a:t>maliniteyi</a:t>
            </a:r>
            <a:r>
              <a:rPr lang="tr-TR" dirty="0"/>
              <a:t> düşündüren bir yapı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8304905" y="6139969"/>
            <a:ext cx="2327802" cy="32175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400" dirty="0" err="1" smtClean="0"/>
              <a:t>Exacoustos</a:t>
            </a:r>
            <a:r>
              <a:rPr lang="tr-TR" sz="1400" dirty="0" smtClean="0"/>
              <a:t> et al 2017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331937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Gebelikte </a:t>
            </a:r>
            <a:r>
              <a:rPr lang="tr-TR" dirty="0"/>
              <a:t>OMA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tr-TR" dirty="0" smtClean="0"/>
              <a:t> %1-4 gebe ovaryen kist görülebilir</a:t>
            </a:r>
          </a:p>
          <a:p>
            <a:r>
              <a:rPr lang="tr-TR" dirty="0" smtClean="0"/>
              <a:t>%35’i </a:t>
            </a:r>
            <a:r>
              <a:rPr lang="tr-TR" dirty="0" err="1" smtClean="0"/>
              <a:t>dermoid</a:t>
            </a:r>
            <a:r>
              <a:rPr lang="tr-TR" dirty="0" smtClean="0"/>
              <a:t>,</a:t>
            </a:r>
          </a:p>
          <a:p>
            <a:r>
              <a:rPr lang="tr-TR" dirty="0" smtClean="0"/>
              <a:t>%30 fonksiyonel kistler</a:t>
            </a:r>
          </a:p>
          <a:p>
            <a:r>
              <a:rPr lang="tr-TR" dirty="0" smtClean="0"/>
              <a:t>%25 kist adenom</a:t>
            </a:r>
          </a:p>
          <a:p>
            <a:r>
              <a:rPr lang="tr-TR" b="1" dirty="0" smtClean="0">
                <a:solidFill>
                  <a:srgbClr val="C00000"/>
                </a:solidFill>
              </a:rPr>
              <a:t>%5 </a:t>
            </a:r>
            <a:r>
              <a:rPr lang="tr-TR" b="1" dirty="0">
                <a:solidFill>
                  <a:srgbClr val="C00000"/>
                </a:solidFill>
              </a:rPr>
              <a:t>OMA </a:t>
            </a:r>
            <a:endParaRPr lang="tr-TR" b="1" dirty="0" smtClean="0">
              <a:solidFill>
                <a:srgbClr val="C00000"/>
              </a:solidFill>
            </a:endParaRPr>
          </a:p>
          <a:p>
            <a:r>
              <a:rPr lang="tr-TR" dirty="0" smtClean="0"/>
              <a:t>%3,5 BOT</a:t>
            </a:r>
          </a:p>
          <a:p>
            <a:r>
              <a:rPr lang="tr-TR" dirty="0" smtClean="0"/>
              <a:t>%2.5 </a:t>
            </a:r>
            <a:r>
              <a:rPr lang="tr-TR" dirty="0" err="1" smtClean="0"/>
              <a:t>Malign</a:t>
            </a:r>
            <a:r>
              <a:rPr lang="tr-TR" dirty="0" smtClean="0"/>
              <a:t> </a:t>
            </a:r>
            <a:r>
              <a:rPr lang="tr-TR" dirty="0" err="1" smtClean="0"/>
              <a:t>tm</a:t>
            </a:r>
            <a:endParaRPr lang="tr-TR" dirty="0" smtClean="0"/>
          </a:p>
          <a:p>
            <a:pPr marL="0" indent="0">
              <a:buNone/>
            </a:pPr>
            <a:r>
              <a:rPr lang="tr-TR" sz="1400" dirty="0" smtClean="0"/>
              <a:t>																			Aggrawal P 2011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178343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Gebelik-OMA</a:t>
            </a:r>
            <a:endParaRPr lang="tr-TR" dirty="0"/>
          </a:p>
        </p:txBody>
      </p:sp>
      <p:pic>
        <p:nvPicPr>
          <p:cNvPr id="4" name="Gebelik Endometrioma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9400" y="2008008"/>
            <a:ext cx="5414963" cy="4060825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837" y="2375261"/>
            <a:ext cx="4087906" cy="297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0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5319" y="699247"/>
            <a:ext cx="7339001" cy="119409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366" y="1955053"/>
            <a:ext cx="9143001" cy="3499074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154954" y="5386393"/>
            <a:ext cx="8096622" cy="10434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/>
              <a:t>Gebelikte </a:t>
            </a:r>
            <a:r>
              <a:rPr lang="tr-TR" dirty="0" err="1"/>
              <a:t>endometrioma</a:t>
            </a:r>
            <a:r>
              <a:rPr lang="tr-TR" dirty="0"/>
              <a:t> serisi; 46 olgu,53 kist; 2/53(%3,8) </a:t>
            </a:r>
            <a:r>
              <a:rPr lang="tr-TR" dirty="0" err="1"/>
              <a:t>torsiyon</a:t>
            </a:r>
            <a:endParaRPr lang="tr-TR" dirty="0"/>
          </a:p>
          <a:p>
            <a:r>
              <a:rPr lang="tr-TR" dirty="0"/>
              <a:t> (</a:t>
            </a:r>
            <a:r>
              <a:rPr lang="tr-TR" dirty="0" err="1"/>
              <a:t>patolji</a:t>
            </a:r>
            <a:r>
              <a:rPr lang="tr-TR" dirty="0"/>
              <a:t> raporu </a:t>
            </a:r>
            <a:r>
              <a:rPr lang="tr-TR" dirty="0" err="1"/>
              <a:t>desidulize</a:t>
            </a:r>
            <a:r>
              <a:rPr lang="tr-TR" dirty="0"/>
              <a:t> </a:t>
            </a:r>
            <a:r>
              <a:rPr lang="tr-TR" dirty="0" err="1"/>
              <a:t>endometrioma</a:t>
            </a:r>
            <a:r>
              <a:rPr lang="tr-TR" dirty="0"/>
              <a:t>, </a:t>
            </a:r>
            <a:r>
              <a:rPr lang="tr-TR" dirty="0" err="1"/>
              <a:t>müzinöz</a:t>
            </a:r>
            <a:r>
              <a:rPr lang="tr-TR" dirty="0"/>
              <a:t> kist adenom</a:t>
            </a:r>
            <a:r>
              <a:rPr lang="tr-TR" dirty="0" smtClean="0"/>
              <a:t>)</a:t>
            </a:r>
          </a:p>
          <a:p>
            <a:r>
              <a:rPr lang="tr-TR" dirty="0" smtClean="0"/>
              <a:t>Gebelik ve sonrası toplam 10 </a:t>
            </a:r>
            <a:r>
              <a:rPr lang="tr-TR" dirty="0" err="1" smtClean="0"/>
              <a:t>operasyon,patoloji</a:t>
            </a:r>
            <a:r>
              <a:rPr lang="tr-TR" dirty="0" smtClean="0"/>
              <a:t>  4/10 </a:t>
            </a:r>
            <a:r>
              <a:rPr lang="tr-TR" dirty="0" err="1" smtClean="0"/>
              <a:t>endometrioma</a:t>
            </a:r>
            <a:r>
              <a:rPr lang="tr-TR" dirty="0" smtClean="0"/>
              <a:t>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9866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OMA-</a:t>
            </a:r>
            <a:r>
              <a:rPr lang="tr-TR" dirty="0" err="1" smtClean="0"/>
              <a:t>Torsiyon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2614108"/>
            <a:ext cx="8825659" cy="3405692"/>
          </a:xfrm>
        </p:spPr>
        <p:txBody>
          <a:bodyPr>
            <a:normAutofit fontScale="25000" lnSpcReduction="20000"/>
          </a:bodyPr>
          <a:lstStyle/>
          <a:p>
            <a:r>
              <a:rPr lang="tr-TR" sz="8000" dirty="0" smtClean="0"/>
              <a:t>Endometrioma sıklıkla çevre dokuya adhezyone olduğu için torsiyon nadirdir.</a:t>
            </a:r>
          </a:p>
          <a:p>
            <a:endParaRPr lang="tr-TR" sz="7200" dirty="0"/>
          </a:p>
          <a:p>
            <a:pPr marL="0" indent="0">
              <a:buNone/>
            </a:pPr>
            <a:r>
              <a:rPr lang="tr-TR" sz="7200" dirty="0"/>
              <a:t>	</a:t>
            </a:r>
            <a:r>
              <a:rPr lang="tr-TR" sz="7200" dirty="0" smtClean="0"/>
              <a:t>																</a:t>
            </a:r>
            <a:r>
              <a:rPr lang="tr-TR" sz="5600" u="sng" dirty="0" smtClean="0"/>
              <a:t>Oelsner </a:t>
            </a:r>
            <a:r>
              <a:rPr lang="tr-TR" sz="5600" u="sng" dirty="0"/>
              <a:t>2006</a:t>
            </a:r>
            <a:endParaRPr lang="tr-TR" sz="5600" dirty="0"/>
          </a:p>
          <a:p>
            <a:pPr marL="0" indent="0">
              <a:buNone/>
            </a:pPr>
            <a:endParaRPr lang="tr-TR" sz="7200" dirty="0" smtClean="0"/>
          </a:p>
          <a:p>
            <a:pPr marL="0" indent="0">
              <a:buNone/>
            </a:pPr>
            <a:endParaRPr lang="tr-TR" sz="7200" dirty="0" smtClean="0"/>
          </a:p>
          <a:p>
            <a:pPr marL="0" indent="0">
              <a:buNone/>
            </a:pPr>
            <a:endParaRPr lang="tr-TR" sz="7200" dirty="0"/>
          </a:p>
          <a:p>
            <a:pPr marL="0" indent="0">
              <a:buNone/>
            </a:pPr>
            <a:r>
              <a:rPr lang="tr-TR" sz="7200" dirty="0" smtClean="0"/>
              <a:t>														</a:t>
            </a:r>
            <a:endParaRPr lang="tr-TR" sz="5600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														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0454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Endometriozis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Önemli bir halk sağlığı problemi</a:t>
            </a:r>
          </a:p>
          <a:p>
            <a:r>
              <a:rPr lang="tr-TR" dirty="0" smtClean="0"/>
              <a:t> </a:t>
            </a:r>
            <a:r>
              <a:rPr lang="tr-TR" dirty="0"/>
              <a:t>M</a:t>
            </a:r>
            <a:r>
              <a:rPr lang="tr-TR" dirty="0" smtClean="0"/>
              <a:t>edikal maliyet ve işgücü kaybı </a:t>
            </a:r>
            <a:r>
              <a:rPr lang="tr-TR" dirty="0"/>
              <a:t>y</a:t>
            </a:r>
            <a:r>
              <a:rPr lang="tr-TR" dirty="0" smtClean="0"/>
              <a:t>ıllık $119 milyar</a:t>
            </a:r>
          </a:p>
          <a:p>
            <a:r>
              <a:rPr lang="tr-TR" dirty="0" smtClean="0"/>
              <a:t>Önde gelen  hastaneye yatış ve  </a:t>
            </a:r>
            <a:r>
              <a:rPr lang="tr-TR" dirty="0" err="1" smtClean="0"/>
              <a:t>histerektomi</a:t>
            </a:r>
            <a:r>
              <a:rPr lang="tr-TR" dirty="0" smtClean="0"/>
              <a:t> nedenlerinden</a:t>
            </a:r>
          </a:p>
          <a:p>
            <a:r>
              <a:rPr lang="tr-TR" dirty="0" smtClean="0"/>
              <a:t>Ülkemizde 2,4 milyon endometriozis hastası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5484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OMA-</a:t>
            </a:r>
            <a:r>
              <a:rPr lang="tr-TR" dirty="0" err="1"/>
              <a:t>Torsiyon</a:t>
            </a:r>
            <a:endParaRPr lang="tr-TR" dirty="0"/>
          </a:p>
        </p:txBody>
      </p:sp>
      <p:pic>
        <p:nvPicPr>
          <p:cNvPr id="4" name="endometriyoma full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51113" y="1846263"/>
            <a:ext cx="7150100" cy="4022725"/>
          </a:xfrm>
        </p:spPr>
      </p:pic>
    </p:spTree>
    <p:extLst>
      <p:ext uri="{BB962C8B-B14F-4D97-AF65-F5344CB8AC3E}">
        <p14:creationId xmlns:p14="http://schemas.microsoft.com/office/powerpoint/2010/main" val="61248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54954" y="774552"/>
            <a:ext cx="8761413" cy="114031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Gebelikte </a:t>
            </a:r>
            <a:r>
              <a:rPr lang="tr-TR" dirty="0" err="1" smtClean="0"/>
              <a:t>spontan</a:t>
            </a:r>
            <a:r>
              <a:rPr lang="tr-TR" dirty="0" smtClean="0"/>
              <a:t> </a:t>
            </a:r>
            <a:r>
              <a:rPr lang="tr-TR" dirty="0" err="1" smtClean="0"/>
              <a:t>Hemoperitoneum</a:t>
            </a:r>
            <a:r>
              <a:rPr lang="tr-TR" dirty="0" smtClean="0"/>
              <a:t> (SHIP)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97280" y="1902179"/>
            <a:ext cx="10058400" cy="4023360"/>
          </a:xfrm>
        </p:spPr>
        <p:txBody>
          <a:bodyPr>
            <a:normAutofit lnSpcReduction="10000"/>
          </a:bodyPr>
          <a:lstStyle/>
          <a:p>
            <a:r>
              <a:rPr lang="tr-TR" dirty="0" err="1" smtClean="0"/>
              <a:t>Non-travmatik,intraperitoneal</a:t>
            </a:r>
            <a:r>
              <a:rPr lang="tr-TR" dirty="0" smtClean="0"/>
              <a:t> kanama </a:t>
            </a:r>
          </a:p>
          <a:p>
            <a:r>
              <a:rPr lang="tr-TR" dirty="0" smtClean="0"/>
              <a:t>Sıklıkla 3. </a:t>
            </a:r>
            <a:r>
              <a:rPr lang="tr-TR" dirty="0" err="1" smtClean="0"/>
              <a:t>trimestırda</a:t>
            </a:r>
            <a:r>
              <a:rPr lang="tr-TR" dirty="0" smtClean="0"/>
              <a:t>, </a:t>
            </a:r>
            <a:r>
              <a:rPr lang="tr-TR" dirty="0" err="1" smtClean="0"/>
              <a:t>maternal</a:t>
            </a:r>
            <a:r>
              <a:rPr lang="tr-TR" dirty="0" smtClean="0"/>
              <a:t> </a:t>
            </a:r>
            <a:r>
              <a:rPr lang="tr-TR" dirty="0" err="1" smtClean="0"/>
              <a:t>mortalite</a:t>
            </a:r>
            <a:r>
              <a:rPr lang="tr-TR" dirty="0" smtClean="0"/>
              <a:t> riski var</a:t>
            </a:r>
          </a:p>
          <a:p>
            <a:r>
              <a:rPr lang="tr-TR" dirty="0" err="1" smtClean="0"/>
              <a:t>Endometriozis</a:t>
            </a:r>
            <a:r>
              <a:rPr lang="tr-TR" dirty="0" smtClean="0"/>
              <a:t> risk faktörü (</a:t>
            </a:r>
            <a:r>
              <a:rPr lang="tr-TR" dirty="0" err="1" smtClean="0"/>
              <a:t>Kr.inflamasyon,adhezyon,damarda</a:t>
            </a:r>
            <a:r>
              <a:rPr lang="tr-TR" dirty="0" smtClean="0"/>
              <a:t> </a:t>
            </a:r>
            <a:r>
              <a:rPr lang="tr-TR" dirty="0" err="1" smtClean="0"/>
              <a:t>frajilite</a:t>
            </a:r>
            <a:r>
              <a:rPr lang="tr-TR" dirty="0" smtClean="0"/>
              <a:t>)</a:t>
            </a:r>
          </a:p>
          <a:p>
            <a:r>
              <a:rPr lang="tr-TR" dirty="0" smtClean="0"/>
              <a:t>Literatürde 60 vaka</a:t>
            </a:r>
          </a:p>
          <a:p>
            <a:r>
              <a:rPr lang="tr-TR" dirty="0" smtClean="0"/>
              <a:t>Kanamalar 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dirty="0" smtClean="0"/>
              <a:t> </a:t>
            </a:r>
            <a:r>
              <a:rPr lang="tr-TR" dirty="0" err="1" smtClean="0"/>
              <a:t>Endometriotik</a:t>
            </a:r>
            <a:r>
              <a:rPr lang="tr-TR" dirty="0" smtClean="0"/>
              <a:t> </a:t>
            </a:r>
            <a:r>
              <a:rPr lang="tr-TR" dirty="0" err="1" smtClean="0"/>
              <a:t>implant</a:t>
            </a:r>
            <a:endParaRPr lang="tr-TR" dirty="0"/>
          </a:p>
          <a:p>
            <a:pPr>
              <a:buFont typeface="Wingdings" panose="05000000000000000000" pitchFamily="2" charset="2"/>
              <a:buChar char="ü"/>
            </a:pPr>
            <a:r>
              <a:rPr lang="tr-TR" dirty="0" err="1" smtClean="0"/>
              <a:t>Rüptüre</a:t>
            </a:r>
            <a:r>
              <a:rPr lang="tr-TR" dirty="0" smtClean="0"/>
              <a:t> </a:t>
            </a:r>
            <a:r>
              <a:rPr lang="tr-TR" dirty="0" err="1" smtClean="0"/>
              <a:t>utero-overyan</a:t>
            </a:r>
            <a:r>
              <a:rPr lang="tr-TR" dirty="0" smtClean="0"/>
              <a:t> damarlar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dirty="0" err="1" smtClean="0"/>
              <a:t>Desidualize</a:t>
            </a:r>
            <a:r>
              <a:rPr lang="tr-TR" dirty="0" smtClean="0"/>
              <a:t> </a:t>
            </a:r>
            <a:r>
              <a:rPr lang="tr-TR" dirty="0" err="1" smtClean="0"/>
              <a:t>nödüller</a:t>
            </a:r>
            <a:endParaRPr lang="tr-TR" dirty="0" smtClean="0"/>
          </a:p>
          <a:p>
            <a:pPr marL="0" indent="0">
              <a:buNone/>
            </a:pPr>
            <a:r>
              <a:rPr lang="tr-TR" sz="1400" dirty="0" smtClean="0"/>
              <a:t>																			Lier MCI 2015- 2016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328679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Endometrioma</a:t>
            </a:r>
            <a:r>
              <a:rPr lang="tr-TR" dirty="0" smtClean="0"/>
              <a:t>-Apse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2549710"/>
            <a:ext cx="8761413" cy="3416300"/>
          </a:xfrm>
        </p:spPr>
        <p:txBody>
          <a:bodyPr>
            <a:normAutofit fontScale="85000" lnSpcReduction="20000"/>
          </a:bodyPr>
          <a:lstStyle/>
          <a:p>
            <a:r>
              <a:rPr lang="tr-TR" dirty="0" smtClean="0"/>
              <a:t>230 </a:t>
            </a:r>
            <a:r>
              <a:rPr lang="tr-TR" dirty="0" err="1" smtClean="0"/>
              <a:t>endometroizis</a:t>
            </a:r>
            <a:r>
              <a:rPr lang="tr-TR" dirty="0" smtClean="0"/>
              <a:t> , </a:t>
            </a:r>
          </a:p>
          <a:p>
            <a:r>
              <a:rPr lang="tr-TR" dirty="0" smtClean="0"/>
              <a:t>10 apse olgusu</a:t>
            </a:r>
          </a:p>
          <a:p>
            <a:r>
              <a:rPr lang="tr-TR" dirty="0" smtClean="0"/>
              <a:t>3’ü OPU sonrası(2 hasta 2 gr IV </a:t>
            </a:r>
            <a:r>
              <a:rPr lang="tr-TR" dirty="0" err="1" smtClean="0"/>
              <a:t>cefazolin</a:t>
            </a:r>
            <a:r>
              <a:rPr lang="tr-TR" dirty="0" smtClean="0"/>
              <a:t>),</a:t>
            </a:r>
          </a:p>
          <a:p>
            <a:r>
              <a:rPr lang="tr-TR" dirty="0" smtClean="0"/>
              <a:t> 16-102. gün</a:t>
            </a:r>
          </a:p>
          <a:p>
            <a:r>
              <a:rPr lang="tr-TR" dirty="0" smtClean="0"/>
              <a:t>2-3’lü geniş spektrumlu </a:t>
            </a:r>
            <a:r>
              <a:rPr lang="tr-TR" dirty="0" err="1" smtClean="0"/>
              <a:t>abtibiyotik</a:t>
            </a:r>
            <a:r>
              <a:rPr lang="tr-TR" dirty="0" smtClean="0"/>
              <a:t>, 2 </a:t>
            </a:r>
            <a:r>
              <a:rPr lang="tr-TR" dirty="0" err="1" smtClean="0"/>
              <a:t>sepsis</a:t>
            </a:r>
            <a:r>
              <a:rPr lang="tr-TR" dirty="0" smtClean="0"/>
              <a:t> olgusu</a:t>
            </a:r>
          </a:p>
          <a:p>
            <a:r>
              <a:rPr lang="tr-TR" dirty="0" smtClean="0"/>
              <a:t>7 olgu LS drenaj,1 peruktan drenaj</a:t>
            </a:r>
          </a:p>
          <a:p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r>
              <a:rPr lang="tr-TR" dirty="0" smtClean="0"/>
              <a:t>															 </a:t>
            </a:r>
            <a:r>
              <a:rPr lang="tr-TR" sz="1400" dirty="0" err="1" smtClean="0"/>
              <a:t>Villette</a:t>
            </a:r>
            <a:r>
              <a:rPr lang="tr-TR" sz="1400" dirty="0" smtClean="0"/>
              <a:t> 2016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104769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OMA- gebelik sonuçları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Endometrioma+ART</a:t>
            </a:r>
            <a:r>
              <a:rPr lang="tr-TR" dirty="0" smtClean="0"/>
              <a:t>= 95 tekiz doğum</a:t>
            </a:r>
          </a:p>
          <a:p>
            <a:r>
              <a:rPr lang="tr-TR" dirty="0" err="1" smtClean="0"/>
              <a:t>Endometriozis+ART</a:t>
            </a:r>
            <a:r>
              <a:rPr lang="tr-TR" dirty="0" smtClean="0"/>
              <a:t>= 535 tekiz doğum</a:t>
            </a:r>
          </a:p>
          <a:p>
            <a:r>
              <a:rPr lang="tr-TR" dirty="0" err="1" smtClean="0"/>
              <a:t>Endometriozis</a:t>
            </a:r>
            <a:r>
              <a:rPr lang="tr-TR" dirty="0"/>
              <a:t> yok </a:t>
            </a:r>
            <a:r>
              <a:rPr lang="tr-TR" dirty="0" smtClean="0"/>
              <a:t>ART = 1200  </a:t>
            </a:r>
            <a:r>
              <a:rPr lang="tr-TR" dirty="0"/>
              <a:t>tekiz </a:t>
            </a:r>
            <a:r>
              <a:rPr lang="tr-TR" dirty="0" smtClean="0"/>
              <a:t>doğum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 smtClean="0"/>
              <a:t>  Preterm doğum riski OMA grubunda, endometriozis olmayan gebelere göre daha yüksek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/>
              <a:t>SGA riski OMA </a:t>
            </a:r>
            <a:r>
              <a:rPr lang="tr-TR" dirty="0" smtClean="0"/>
              <a:t>grubunda endometriozis grubuna göre yüksek.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 smtClean="0"/>
              <a:t>Preterm doğum riski endometriozis ile OMA grubunda benzer bulunmuş.</a:t>
            </a:r>
          </a:p>
          <a:p>
            <a:pPr marL="0" indent="0">
              <a:buNone/>
            </a:pPr>
            <a:endParaRPr lang="tr-TR" sz="1400" dirty="0" smtClean="0"/>
          </a:p>
          <a:p>
            <a:pPr marL="0" indent="0">
              <a:buNone/>
            </a:pPr>
            <a:endParaRPr lang="tr-TR" sz="1400" dirty="0"/>
          </a:p>
          <a:p>
            <a:pPr marL="0" indent="0">
              <a:buNone/>
            </a:pPr>
            <a:r>
              <a:rPr lang="tr-TR" sz="1400" dirty="0" smtClean="0"/>
              <a:t>																				Shavi F 2009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144187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OMA- </a:t>
            </a:r>
            <a:r>
              <a:rPr lang="tr-TR" dirty="0"/>
              <a:t>gebelik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09957" y="2485166"/>
            <a:ext cx="8825659" cy="3416300"/>
          </a:xfrm>
        </p:spPr>
        <p:txBody>
          <a:bodyPr>
            <a:normAutofit fontScale="55000" lnSpcReduction="20000"/>
          </a:bodyPr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															                                               Benaglia L, 2012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678" y="2096934"/>
            <a:ext cx="9225001" cy="326656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031678" y="5357601"/>
            <a:ext cx="7051166" cy="63927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err="1"/>
              <a:t>Endometrioma+ART</a:t>
            </a:r>
            <a:r>
              <a:rPr lang="tr-TR" dirty="0"/>
              <a:t>  </a:t>
            </a:r>
            <a:r>
              <a:rPr lang="tr-TR" dirty="0" err="1"/>
              <a:t>preterm</a:t>
            </a:r>
            <a:r>
              <a:rPr lang="tr-TR" dirty="0"/>
              <a:t> doğum, SGA riskini ve sezaryen </a:t>
            </a:r>
            <a:r>
              <a:rPr lang="tr-TR" dirty="0" smtClean="0"/>
              <a:t>oranını artırmıyor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2639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659" y="584327"/>
            <a:ext cx="7872001" cy="162816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tr-TR" sz="4756" dirty="0"/>
          </a:p>
        </p:txBody>
      </p:sp>
      <p:sp>
        <p:nvSpPr>
          <p:cNvPr id="8" name="İçerik Yer Tutucusu 7"/>
          <p:cNvSpPr>
            <a:spLocks noGrp="1"/>
          </p:cNvSpPr>
          <p:nvPr>
            <p:ph idx="1"/>
          </p:nvPr>
        </p:nvSpPr>
        <p:spPr>
          <a:xfrm>
            <a:off x="1097280" y="2477918"/>
            <a:ext cx="10058400" cy="4023360"/>
          </a:xfrm>
        </p:spPr>
        <p:txBody>
          <a:bodyPr>
            <a:normAutofit/>
          </a:bodyPr>
          <a:lstStyle/>
          <a:p>
            <a:r>
              <a:rPr lang="tr-TR" dirty="0" smtClean="0"/>
              <a:t>4254 </a:t>
            </a:r>
            <a:r>
              <a:rPr lang="tr-TR" dirty="0" err="1" smtClean="0"/>
              <a:t>Endometriozis</a:t>
            </a:r>
            <a:r>
              <a:rPr lang="tr-TR" dirty="0" smtClean="0"/>
              <a:t>, </a:t>
            </a:r>
            <a:r>
              <a:rPr lang="tr-TR" dirty="0" err="1" smtClean="0">
                <a:solidFill>
                  <a:srgbClr val="FF0000"/>
                </a:solidFill>
              </a:rPr>
              <a:t>spontan</a:t>
            </a:r>
            <a:r>
              <a:rPr lang="tr-TR" dirty="0" smtClean="0"/>
              <a:t> 419 tekiz gebelik </a:t>
            </a:r>
          </a:p>
          <a:p>
            <a:r>
              <a:rPr lang="tr-TR" dirty="0" err="1" smtClean="0"/>
              <a:t>Rectovaginal</a:t>
            </a:r>
            <a:r>
              <a:rPr lang="tr-TR" dirty="0" smtClean="0"/>
              <a:t> 150</a:t>
            </a:r>
          </a:p>
          <a:p>
            <a:r>
              <a:rPr lang="tr-TR" dirty="0" err="1" smtClean="0"/>
              <a:t>Overyan</a:t>
            </a:r>
            <a:r>
              <a:rPr lang="tr-TR" dirty="0" smtClean="0"/>
              <a:t> 69</a:t>
            </a:r>
          </a:p>
          <a:p>
            <a:r>
              <a:rPr lang="tr-TR" dirty="0" err="1" smtClean="0"/>
              <a:t>Overyan+Peritoneal</a:t>
            </a:r>
            <a:r>
              <a:rPr lang="tr-TR" dirty="0" smtClean="0"/>
              <a:t> 100</a:t>
            </a:r>
          </a:p>
          <a:p>
            <a:r>
              <a:rPr lang="tr-TR" dirty="0" err="1" smtClean="0"/>
              <a:t>Peritoneal</a:t>
            </a:r>
            <a:r>
              <a:rPr lang="tr-TR" dirty="0" smtClean="0"/>
              <a:t> 100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 err="1"/>
              <a:t>Preterm</a:t>
            </a:r>
            <a:r>
              <a:rPr lang="tr-TR" dirty="0"/>
              <a:t> doğum </a:t>
            </a:r>
            <a:r>
              <a:rPr lang="tr-TR" dirty="0" err="1"/>
              <a:t>Rectovaginal</a:t>
            </a:r>
            <a:r>
              <a:rPr lang="tr-TR" dirty="0"/>
              <a:t> ‘de en yüksek, OMA’ da en düşük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/>
              <a:t>Plasenta </a:t>
            </a:r>
            <a:r>
              <a:rPr lang="tr-TR" dirty="0" err="1"/>
              <a:t>previa</a:t>
            </a:r>
            <a:r>
              <a:rPr lang="tr-TR" dirty="0"/>
              <a:t> </a:t>
            </a:r>
            <a:r>
              <a:rPr lang="tr-TR" dirty="0" err="1"/>
              <a:t>Rektovajinal</a:t>
            </a:r>
            <a:r>
              <a:rPr lang="tr-TR" dirty="0"/>
              <a:t> grupta yüksek (OR=5.81 CI1.53-22.03)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3813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Endometroizis</a:t>
            </a:r>
            <a:r>
              <a:rPr lang="tr-TR" dirty="0" smtClean="0"/>
              <a:t>- gebelik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1454" y="1680632"/>
            <a:ext cx="8824913" cy="192983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279" y="3001434"/>
            <a:ext cx="9020001" cy="306176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154954" y="5901296"/>
            <a:ext cx="8483898" cy="30121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Endometriozis ART’den bağımsız Preeklampsi,preterm doğum,sezaryen riskini artırıyor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90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SONUÇLAR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2173045"/>
            <a:ext cx="8825659" cy="3846755"/>
          </a:xfrm>
        </p:spPr>
        <p:txBody>
          <a:bodyPr/>
          <a:lstStyle/>
          <a:p>
            <a:r>
              <a:rPr lang="tr-TR" dirty="0" smtClean="0"/>
              <a:t>OMA </a:t>
            </a:r>
            <a:r>
              <a:rPr lang="tr-TR" dirty="0" err="1" smtClean="0"/>
              <a:t>reprodüktif</a:t>
            </a:r>
            <a:r>
              <a:rPr lang="tr-TR" dirty="0" smtClean="0"/>
              <a:t> çağın hastalığı</a:t>
            </a:r>
          </a:p>
          <a:p>
            <a:r>
              <a:rPr lang="tr-TR" dirty="0" smtClean="0"/>
              <a:t>Tanı için </a:t>
            </a:r>
            <a:r>
              <a:rPr lang="tr-TR" dirty="0" err="1" smtClean="0"/>
              <a:t>anemnez,muyane</a:t>
            </a:r>
            <a:r>
              <a:rPr lang="tr-TR" dirty="0" smtClean="0"/>
              <a:t> ve USG</a:t>
            </a:r>
          </a:p>
          <a:p>
            <a:r>
              <a:rPr lang="tr-TR" dirty="0"/>
              <a:t>OMA ağrılı bir lezyon ancak şiddetli ağrı ile birlikteyse DIE akla gelmeli </a:t>
            </a:r>
            <a:r>
              <a:rPr lang="tr-TR" dirty="0" smtClean="0"/>
              <a:t>ve hasta bu yönden </a:t>
            </a:r>
            <a:r>
              <a:rPr lang="tr-TR" dirty="0"/>
              <a:t>araştırılmalı, cerrahi yapılacaksa plan </a:t>
            </a:r>
            <a:r>
              <a:rPr lang="tr-TR" dirty="0" smtClean="0"/>
              <a:t>ve hasta onamı </a:t>
            </a:r>
            <a:r>
              <a:rPr lang="tr-TR" dirty="0"/>
              <a:t>onam buna göre olmalı</a:t>
            </a:r>
            <a:r>
              <a:rPr lang="tr-TR" dirty="0" smtClean="0"/>
              <a:t>.</a:t>
            </a:r>
          </a:p>
          <a:p>
            <a:r>
              <a:rPr lang="tr-TR" dirty="0" smtClean="0"/>
              <a:t>OMA+DİE olgularında DİE multifokal ve ciddi formlarda olmaktadır.</a:t>
            </a:r>
            <a:endParaRPr lang="tr-TR" dirty="0"/>
          </a:p>
          <a:p>
            <a:r>
              <a:rPr lang="tr-TR" dirty="0" err="1" smtClean="0"/>
              <a:t>Torsiyon</a:t>
            </a:r>
            <a:r>
              <a:rPr lang="tr-TR" dirty="0" smtClean="0"/>
              <a:t> ve </a:t>
            </a:r>
            <a:r>
              <a:rPr lang="tr-TR" dirty="0" err="1" smtClean="0"/>
              <a:t>rüptür</a:t>
            </a:r>
            <a:r>
              <a:rPr lang="tr-TR" dirty="0" smtClean="0"/>
              <a:t> oldukça nadir</a:t>
            </a:r>
          </a:p>
          <a:p>
            <a:pPr marL="0" indent="0">
              <a:buNone/>
            </a:pP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6216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Sonuçlar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Over</a:t>
            </a:r>
            <a:r>
              <a:rPr lang="tr-TR" dirty="0"/>
              <a:t> rezervine olumsuz etkileri var</a:t>
            </a:r>
          </a:p>
          <a:p>
            <a:r>
              <a:rPr lang="tr-TR" dirty="0" smtClean="0"/>
              <a:t>IVF </a:t>
            </a:r>
            <a:r>
              <a:rPr lang="tr-TR" dirty="0"/>
              <a:t>oosit sayısı daha az ancak gebelik ve doğum oranları </a:t>
            </a:r>
            <a:r>
              <a:rPr lang="tr-TR" dirty="0" smtClean="0"/>
              <a:t>benzer</a:t>
            </a:r>
          </a:p>
          <a:p>
            <a:r>
              <a:rPr lang="tr-TR" dirty="0" smtClean="0"/>
              <a:t>Gebelik sürecinde OMA’lar bütüyebilir,küçülebilir yada aynı kalabilir.</a:t>
            </a:r>
            <a:endParaRPr lang="tr-TR" dirty="0"/>
          </a:p>
          <a:p>
            <a:r>
              <a:rPr lang="tr-TR" dirty="0" smtClean="0"/>
              <a:t>OMA’nın  </a:t>
            </a:r>
            <a:r>
              <a:rPr lang="tr-TR" dirty="0"/>
              <a:t>gebelik </a:t>
            </a:r>
            <a:r>
              <a:rPr lang="tr-TR" dirty="0" smtClean="0"/>
              <a:t>sonuçları üzerine etkileri net değil, </a:t>
            </a:r>
            <a:r>
              <a:rPr lang="tr-TR" dirty="0"/>
              <a:t>ancak hastalar olası  riskler </a:t>
            </a:r>
            <a:r>
              <a:rPr lang="tr-TR" dirty="0" smtClean="0"/>
              <a:t>konusunda</a:t>
            </a:r>
          </a:p>
          <a:p>
            <a:r>
              <a:rPr lang="tr-TR" dirty="0" smtClean="0"/>
              <a:t> hastalar bilgilendirilmeli.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3513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355924" y="3238052"/>
            <a:ext cx="5432612" cy="9144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TEŞEKKÜR EDERİM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val="84990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Tanı;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Erken</a:t>
            </a:r>
            <a:r>
              <a:rPr lang="en-US" dirty="0" smtClean="0"/>
              <a:t> tan</a:t>
            </a:r>
            <a:r>
              <a:rPr lang="tr-TR" dirty="0" smtClean="0"/>
              <a:t>ı ? Zamanında tanı için en uygun </a:t>
            </a:r>
            <a:r>
              <a:rPr lang="tr-TR" dirty="0" err="1" smtClean="0"/>
              <a:t>metod</a:t>
            </a:r>
            <a:r>
              <a:rPr lang="tr-TR" dirty="0" smtClean="0"/>
              <a:t> hala belirlenememiştir</a:t>
            </a:r>
            <a:r>
              <a:rPr lang="en-US" dirty="0" smtClean="0"/>
              <a:t>. </a:t>
            </a:r>
            <a:endParaRPr lang="tr-TR" dirty="0" smtClean="0"/>
          </a:p>
          <a:p>
            <a:r>
              <a:rPr lang="tr-TR" dirty="0" smtClean="0"/>
              <a:t>Ortalama tanı 7 yıl almaktadır</a:t>
            </a:r>
          </a:p>
          <a:p>
            <a:pPr marL="0" indent="0">
              <a:buNone/>
            </a:pPr>
            <a:r>
              <a:rPr lang="tr-TR" sz="1400" dirty="0" smtClean="0"/>
              <a:t>					</a:t>
            </a:r>
            <a:r>
              <a:rPr lang="tr-TR" sz="1400" dirty="0" err="1" smtClean="0"/>
              <a:t>Hudelist</a:t>
            </a:r>
            <a:r>
              <a:rPr lang="tr-TR" sz="1400" dirty="0" smtClean="0"/>
              <a:t> 2012</a:t>
            </a:r>
          </a:p>
          <a:p>
            <a:pPr marL="0" indent="0">
              <a:buNone/>
            </a:pPr>
            <a:endParaRPr lang="tr-TR" sz="1400" dirty="0" smtClean="0"/>
          </a:p>
          <a:p>
            <a:r>
              <a:rPr lang="tr-TR" dirty="0" smtClean="0"/>
              <a:t>Bu konu ile ilgili 4 ana başlık üzerinde durulmaktadır;</a:t>
            </a:r>
          </a:p>
          <a:p>
            <a:pPr marL="0" indent="0">
              <a:buNone/>
            </a:pPr>
            <a:endParaRPr lang="tr-TR" dirty="0" smtClean="0"/>
          </a:p>
          <a:p>
            <a:pPr lvl="1"/>
            <a:r>
              <a:rPr lang="tr-TR" dirty="0" smtClean="0"/>
              <a:t>Semptomlar - muayene bulguları</a:t>
            </a:r>
          </a:p>
          <a:p>
            <a:pPr lvl="1"/>
            <a:r>
              <a:rPr lang="tr-TR" dirty="0" smtClean="0"/>
              <a:t>Görüntüleme yöntemleri</a:t>
            </a:r>
          </a:p>
          <a:p>
            <a:pPr lvl="1"/>
            <a:r>
              <a:rPr lang="tr-TR" dirty="0" err="1" smtClean="0"/>
              <a:t>Biyobelirteçler</a:t>
            </a:r>
            <a:endParaRPr lang="tr-TR" dirty="0" smtClean="0"/>
          </a:p>
          <a:p>
            <a:pPr lvl="1"/>
            <a:r>
              <a:rPr lang="tr-TR" dirty="0" err="1" smtClean="0"/>
              <a:t>Laparoskopi</a:t>
            </a:r>
            <a:endParaRPr lang="tr-TR" dirty="0" smtClean="0"/>
          </a:p>
          <a:p>
            <a:pPr marL="457200" lvl="1" indent="0">
              <a:buNone/>
            </a:pPr>
            <a:r>
              <a:rPr lang="tr-TR" sz="1400" dirty="0" smtClean="0"/>
              <a:t>					</a:t>
            </a:r>
            <a:r>
              <a:rPr lang="tr-TR" sz="1400" dirty="0"/>
              <a:t> </a:t>
            </a:r>
            <a:r>
              <a:rPr lang="tr-TR" sz="1400" dirty="0" smtClean="0"/>
              <a:t> Riazi 2005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2273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Endometriozis</a:t>
            </a:r>
            <a:r>
              <a:rPr lang="tr-TR" dirty="0" smtClean="0"/>
              <a:t>-Semptomlar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41626" y="1846263"/>
            <a:ext cx="7769073" cy="4022725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6960352" y="5970113"/>
            <a:ext cx="2861534" cy="32810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200" dirty="0" smtClean="0"/>
              <a:t>Oral </a:t>
            </a:r>
            <a:r>
              <a:rPr lang="tr-TR" sz="1200" dirty="0" err="1" smtClean="0"/>
              <a:t>E,Usta</a:t>
            </a:r>
            <a:r>
              <a:rPr lang="tr-TR" sz="1200" dirty="0" smtClean="0"/>
              <a:t> T. Kronik </a:t>
            </a:r>
            <a:r>
              <a:rPr lang="tr-TR" sz="1200" dirty="0" err="1" smtClean="0"/>
              <a:t>Pelvik</a:t>
            </a:r>
            <a:r>
              <a:rPr lang="tr-TR" sz="1200" dirty="0" smtClean="0"/>
              <a:t> Ağrı Rehberi 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204864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Endometriozis</a:t>
            </a:r>
            <a:r>
              <a:rPr lang="tr-TR" dirty="0" smtClean="0"/>
              <a:t>-Ağrı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 smtClean="0"/>
          </a:p>
          <a:p>
            <a:r>
              <a:rPr lang="tr-TR" dirty="0" smtClean="0"/>
              <a:t>Ağrı lezyonlara bağlı ancak lezyonların nasıl ağrı yaptığı net değil.</a:t>
            </a:r>
          </a:p>
          <a:p>
            <a:r>
              <a:rPr lang="tr-TR" dirty="0" smtClean="0"/>
              <a:t>Ağrının şiddeti lezyonların derecesi ile her zaman orantılı değil.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2503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Endometriozis</a:t>
            </a:r>
            <a:r>
              <a:rPr lang="tr-TR" dirty="0" smtClean="0"/>
              <a:t>-Ağrı Mekanizması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Lezyonlardan </a:t>
            </a:r>
            <a:r>
              <a:rPr lang="tr-TR" dirty="0" err="1" smtClean="0"/>
              <a:t>Rekürrent</a:t>
            </a:r>
            <a:r>
              <a:rPr lang="tr-TR" dirty="0" smtClean="0"/>
              <a:t> siklik mikro kanamalar</a:t>
            </a:r>
          </a:p>
          <a:p>
            <a:r>
              <a:rPr lang="tr-TR" dirty="0" err="1" smtClean="0"/>
              <a:t>Peritoneal</a:t>
            </a:r>
            <a:r>
              <a:rPr lang="tr-TR" dirty="0" smtClean="0"/>
              <a:t> sıvıda artmış </a:t>
            </a:r>
            <a:r>
              <a:rPr lang="tr-TR" dirty="0" err="1" smtClean="0"/>
              <a:t>Sitokin</a:t>
            </a:r>
            <a:r>
              <a:rPr lang="tr-TR" dirty="0" smtClean="0"/>
              <a:t>, IL ve NGF,norötropin4-5</a:t>
            </a:r>
          </a:p>
          <a:p>
            <a:r>
              <a:rPr lang="tr-TR" dirty="0" err="1" smtClean="0"/>
              <a:t>Hormonal</a:t>
            </a:r>
            <a:r>
              <a:rPr lang="tr-TR" dirty="0" smtClean="0"/>
              <a:t> durum-östrojen</a:t>
            </a:r>
          </a:p>
          <a:p>
            <a:r>
              <a:rPr lang="tr-TR" dirty="0" smtClean="0"/>
              <a:t>DİE  sinirlerin kompresyon yada </a:t>
            </a:r>
            <a:r>
              <a:rPr lang="tr-TR" dirty="0" err="1" smtClean="0"/>
              <a:t>infiltrasyonu</a:t>
            </a:r>
            <a:endParaRPr lang="tr-TR" dirty="0" smtClean="0"/>
          </a:p>
          <a:p>
            <a:r>
              <a:rPr lang="tr-TR" dirty="0" smtClean="0"/>
              <a:t>Periferal ve santral sinir sisteminde algı hissinin değişmesi (hiperaljezi,allodini, santral sentizasyon)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5930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Endometriozis</a:t>
            </a:r>
            <a:r>
              <a:rPr lang="tr-TR" dirty="0" smtClean="0"/>
              <a:t> Formları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Peritoneal endometriozis (süperfisial lezyon)</a:t>
            </a:r>
          </a:p>
          <a:p>
            <a:r>
              <a:rPr lang="tr-TR" dirty="0" smtClean="0"/>
              <a:t>Derin infiltratif endometriozis (DIE)( Derin Adenomyotik Nodül)</a:t>
            </a:r>
          </a:p>
          <a:p>
            <a:r>
              <a:rPr lang="tr-TR" dirty="0" smtClean="0"/>
              <a:t>Overyan endometriozis (Endometrioma,yüzeyel overyan endometriozis,non-kistik derin nodül)</a:t>
            </a:r>
          </a:p>
          <a:p>
            <a:r>
              <a:rPr lang="tr-TR" dirty="0" err="1" smtClean="0"/>
              <a:t>Ekstrapelvik</a:t>
            </a:r>
            <a:r>
              <a:rPr lang="tr-TR" dirty="0" smtClean="0"/>
              <a:t> </a:t>
            </a:r>
            <a:r>
              <a:rPr lang="tr-TR" dirty="0" err="1" smtClean="0"/>
              <a:t>endometriozis</a:t>
            </a:r>
            <a:endParaRPr lang="tr-TR" dirty="0" smtClean="0"/>
          </a:p>
          <a:p>
            <a:r>
              <a:rPr lang="tr-TR" dirty="0" smtClean="0"/>
              <a:t>OMA en sık tanı konulan endometriozis formudur.</a:t>
            </a:r>
          </a:p>
          <a:p>
            <a:r>
              <a:rPr lang="tr-TR" dirty="0" smtClean="0"/>
              <a:t>Tüm bu formlar aynı histopatolojik yapıda,ancak doku penetrasyonları farklı.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sz="1700" dirty="0" smtClean="0"/>
              <a:t>                                                                                                                                        Kamergorodisky et al 2009</a:t>
            </a:r>
          </a:p>
          <a:p>
            <a:pPr marL="0" indent="0">
              <a:buNone/>
            </a:pPr>
            <a:r>
              <a:rPr lang="tr-TR" dirty="0" smtClean="0"/>
              <a:t>  </a:t>
            </a:r>
          </a:p>
          <a:p>
            <a:pPr marL="0" indent="0">
              <a:buNone/>
            </a:pPr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9402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2736</TotalTime>
  <Words>1455</Words>
  <Application>Microsoft Office PowerPoint</Application>
  <PresentationFormat>Geniş ekran</PresentationFormat>
  <Paragraphs>332</Paragraphs>
  <Slides>49</Slides>
  <Notes>0</Notes>
  <HiddenSlides>0</HiddenSlides>
  <MMClips>3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49</vt:i4>
      </vt:variant>
    </vt:vector>
  </HeadingPairs>
  <TitlesOfParts>
    <vt:vector size="53" baseType="lpstr">
      <vt:lpstr>Calibri</vt:lpstr>
      <vt:lpstr>Calibri Light</vt:lpstr>
      <vt:lpstr>Wingdings</vt:lpstr>
      <vt:lpstr>Retrospect</vt:lpstr>
      <vt:lpstr>Endometrioma- Semptomatoloji  Dr Semih Zeki Uludağ Erciyes Üniversitesi Tıp Fakültesi Kadın Hastalıkları ve Doğum AD </vt:lpstr>
      <vt:lpstr>Konuşma Planı</vt:lpstr>
      <vt:lpstr>Endometriozis-Prevelans</vt:lpstr>
      <vt:lpstr>Endometriozis</vt:lpstr>
      <vt:lpstr>Tanı;</vt:lpstr>
      <vt:lpstr>Endometriozis-Semptomlar</vt:lpstr>
      <vt:lpstr>Endometriozis-Ağrı</vt:lpstr>
      <vt:lpstr>Endometriozis-Ağrı Mekanizması</vt:lpstr>
      <vt:lpstr>Endometriozis Formları</vt:lpstr>
      <vt:lpstr>Endometrioma(OMA)</vt:lpstr>
      <vt:lpstr>OMA- Patogenez</vt:lpstr>
      <vt:lpstr>OMA- Patogenez</vt:lpstr>
      <vt:lpstr>OMA- Patogenez</vt:lpstr>
      <vt:lpstr>OMA-USG</vt:lpstr>
      <vt:lpstr>OMA-USG</vt:lpstr>
      <vt:lpstr>OMA - Pelvik Ağrı</vt:lpstr>
      <vt:lpstr>OMA - Pelvik Ağrı</vt:lpstr>
      <vt:lpstr>OMA- Pelvik Ağrı</vt:lpstr>
      <vt:lpstr>PowerPoint Sunusu</vt:lpstr>
      <vt:lpstr>OMA - DİE - Ağrı</vt:lpstr>
      <vt:lpstr>OMA- olgularında DIE sıklığı</vt:lpstr>
      <vt:lpstr>PowerPoint Sunusu</vt:lpstr>
      <vt:lpstr>PowerPoint Sunusu</vt:lpstr>
      <vt:lpstr>OMA- Pelvik Ağrı</vt:lpstr>
      <vt:lpstr>OMA- İnfertilite</vt:lpstr>
      <vt:lpstr>PowerPoint Sunusu</vt:lpstr>
      <vt:lpstr>OMA-İnfertilite</vt:lpstr>
      <vt:lpstr>PowerPoint Sunusu</vt:lpstr>
      <vt:lpstr>OMA- Ovulasyon</vt:lpstr>
      <vt:lpstr>OMA – Over rezerv</vt:lpstr>
      <vt:lpstr>OMA-IVF </vt:lpstr>
      <vt:lpstr>OMA-Rüptür</vt:lpstr>
      <vt:lpstr>PowerPoint Sunusu</vt:lpstr>
      <vt:lpstr>OMA-Desidualizasyon</vt:lpstr>
      <vt:lpstr>Gebelik ve desidualize OMA</vt:lpstr>
      <vt:lpstr>Gebelikte OMA </vt:lpstr>
      <vt:lpstr>Gebelik-OMA</vt:lpstr>
      <vt:lpstr>PowerPoint Sunusu</vt:lpstr>
      <vt:lpstr>OMA-Torsiyon</vt:lpstr>
      <vt:lpstr>OMA-Torsiyon</vt:lpstr>
      <vt:lpstr>Gebelikte spontan Hemoperitoneum (SHIP)</vt:lpstr>
      <vt:lpstr>Endometrioma-Apse</vt:lpstr>
      <vt:lpstr>OMA- gebelik sonuçları</vt:lpstr>
      <vt:lpstr>OMA- gebelik</vt:lpstr>
      <vt:lpstr>PowerPoint Sunusu</vt:lpstr>
      <vt:lpstr>Endometroizis- gebelik</vt:lpstr>
      <vt:lpstr>SONUÇLAR</vt:lpstr>
      <vt:lpstr>Sonuçlar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Endometriomada Semptomatoloji</dc:title>
  <dc:creator>pc</dc:creator>
  <cp:lastModifiedBy>Windows Kullanıcısı</cp:lastModifiedBy>
  <cp:revision>158</cp:revision>
  <dcterms:created xsi:type="dcterms:W3CDTF">2018-03-24T08:45:22Z</dcterms:created>
  <dcterms:modified xsi:type="dcterms:W3CDTF">2018-04-01T06:01:02Z</dcterms:modified>
</cp:coreProperties>
</file>